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y="5143500" cx="9144000"/>
  <p:notesSz cx="6858000" cy="9144000"/>
  <p:embeddedFontLst>
    <p:embeddedFont>
      <p:font typeface="IBM Plex Sans"/>
      <p:regular r:id="rId54"/>
      <p:bold r:id="rId55"/>
      <p:italic r:id="rId56"/>
      <p:boldItalic r:id="rId57"/>
    </p:embeddedFont>
    <p:embeddedFont>
      <p:font typeface="Inter Light"/>
      <p:regular r:id="rId58"/>
      <p:bold r:id="rId59"/>
    </p:embeddedFont>
    <p:embeddedFont>
      <p:font typeface="Red Hat Display Black"/>
      <p:bold r:id="rId60"/>
      <p:boldItalic r:id="rId61"/>
    </p:embeddedFont>
    <p:embeddedFont>
      <p:font typeface="Inter"/>
      <p:regular r:id="rId62"/>
      <p:bold r:id="rId63"/>
    </p:embeddedFont>
    <p:embeddedFont>
      <p:font typeface="Poppins"/>
      <p:regular r:id="rId64"/>
      <p:bold r:id="rId65"/>
      <p:italic r:id="rId66"/>
      <p:boldItalic r:id="rId67"/>
    </p:embeddedFont>
    <p:embeddedFont>
      <p:font typeface="IBM Plex Sans Medium"/>
      <p:regular r:id="rId68"/>
      <p:bold r:id="rId69"/>
      <p:italic r:id="rId70"/>
      <p:boldItalic r:id="rId71"/>
    </p:embeddedFont>
    <p:embeddedFont>
      <p:font typeface="Inter ExtraBold"/>
      <p:bold r:id="rId72"/>
    </p:embeddedFont>
    <p:embeddedFont>
      <p:font typeface="Red Hat Display"/>
      <p:regular r:id="rId73"/>
      <p:bold r:id="rId74"/>
      <p:italic r:id="rId75"/>
      <p:boldItalic r:id="rId76"/>
    </p:embeddedFont>
    <p:embeddedFont>
      <p:font typeface="Albert Sans"/>
      <p:regular r:id="rId77"/>
      <p:bold r:id="rId78"/>
      <p:italic r:id="rId79"/>
      <p:boldItalic r:id="rId80"/>
    </p:embeddedFont>
    <p:embeddedFont>
      <p:font typeface="Red Hat Display Light"/>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85" roundtripDataSignature="AMtx7mitmVoinbubxbNdAucXGy+w9Zl8B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Rodrigo Castillo"/>
  <p:cmAuthor clrIdx="1" id="1" initials="" lastIdx="3" name="Marko Prljić"/>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6534689-2025-4695-BA5A-767667B7EE45}">
  <a:tblStyle styleId="{66534689-2025-4695-BA5A-767667B7EE45}"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RedHatDisplayLight-boldItalic.fntdata"/><Relationship Id="rId83" Type="http://schemas.openxmlformats.org/officeDocument/2006/relationships/font" Target="fonts/RedHatDisplayLight-italic.fntdata"/><Relationship Id="rId42" Type="http://schemas.openxmlformats.org/officeDocument/2006/relationships/slide" Target="slides/slide35.xml"/><Relationship Id="rId41" Type="http://schemas.openxmlformats.org/officeDocument/2006/relationships/slide" Target="slides/slide34.xml"/><Relationship Id="rId85" Type="http://customschemas.google.com/relationships/presentationmetadata" Target="metadata"/><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AlbertSans-boldItalic.fntdata"/><Relationship Id="rId82" Type="http://schemas.openxmlformats.org/officeDocument/2006/relationships/font" Target="fonts/RedHatDisplayLight-bold.fntdata"/><Relationship Id="rId81" Type="http://schemas.openxmlformats.org/officeDocument/2006/relationships/font" Target="fonts/RedHatDisplay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edHatDisplay-regular.fntdata"/><Relationship Id="rId72" Type="http://schemas.openxmlformats.org/officeDocument/2006/relationships/font" Target="fonts/InterExtraBold-bold.fntdata"/><Relationship Id="rId31" Type="http://schemas.openxmlformats.org/officeDocument/2006/relationships/slide" Target="slides/slide24.xml"/><Relationship Id="rId75" Type="http://schemas.openxmlformats.org/officeDocument/2006/relationships/font" Target="fonts/RedHatDisplay-italic.fntdata"/><Relationship Id="rId30" Type="http://schemas.openxmlformats.org/officeDocument/2006/relationships/slide" Target="slides/slide23.xml"/><Relationship Id="rId74" Type="http://schemas.openxmlformats.org/officeDocument/2006/relationships/font" Target="fonts/RedHatDisplay-bold.fntdata"/><Relationship Id="rId33" Type="http://schemas.openxmlformats.org/officeDocument/2006/relationships/slide" Target="slides/slide26.xml"/><Relationship Id="rId77" Type="http://schemas.openxmlformats.org/officeDocument/2006/relationships/font" Target="fonts/AlbertSans-regular.fntdata"/><Relationship Id="rId32" Type="http://schemas.openxmlformats.org/officeDocument/2006/relationships/slide" Target="slides/slide25.xml"/><Relationship Id="rId76" Type="http://schemas.openxmlformats.org/officeDocument/2006/relationships/font" Target="fonts/RedHatDisplay-boldItalic.fntdata"/><Relationship Id="rId35" Type="http://schemas.openxmlformats.org/officeDocument/2006/relationships/slide" Target="slides/slide28.xml"/><Relationship Id="rId79" Type="http://schemas.openxmlformats.org/officeDocument/2006/relationships/font" Target="fonts/AlbertSans-italic.fntdata"/><Relationship Id="rId34" Type="http://schemas.openxmlformats.org/officeDocument/2006/relationships/slide" Target="slides/slide27.xml"/><Relationship Id="rId78" Type="http://schemas.openxmlformats.org/officeDocument/2006/relationships/font" Target="fonts/AlbertSans-bold.fntdata"/><Relationship Id="rId71" Type="http://schemas.openxmlformats.org/officeDocument/2006/relationships/font" Target="fonts/IBMPlexSansMedium-boldItalic.fntdata"/><Relationship Id="rId70" Type="http://schemas.openxmlformats.org/officeDocument/2006/relationships/font" Target="fonts/IBMPlexSansMedium-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Inter-regular.fntdata"/><Relationship Id="rId61" Type="http://schemas.openxmlformats.org/officeDocument/2006/relationships/font" Target="fonts/RedHatDisplayBlack-boldItalic.fntdata"/><Relationship Id="rId20" Type="http://schemas.openxmlformats.org/officeDocument/2006/relationships/slide" Target="slides/slide13.xml"/><Relationship Id="rId64" Type="http://schemas.openxmlformats.org/officeDocument/2006/relationships/font" Target="fonts/Poppins-regular.fntdata"/><Relationship Id="rId63" Type="http://schemas.openxmlformats.org/officeDocument/2006/relationships/font" Target="fonts/Inter-bold.fntdata"/><Relationship Id="rId22" Type="http://schemas.openxmlformats.org/officeDocument/2006/relationships/slide" Target="slides/slide15.xml"/><Relationship Id="rId66" Type="http://schemas.openxmlformats.org/officeDocument/2006/relationships/font" Target="fonts/Poppins-italic.fntdata"/><Relationship Id="rId21" Type="http://schemas.openxmlformats.org/officeDocument/2006/relationships/slide" Target="slides/slide14.xml"/><Relationship Id="rId65" Type="http://schemas.openxmlformats.org/officeDocument/2006/relationships/font" Target="fonts/Poppins-bold.fntdata"/><Relationship Id="rId24" Type="http://schemas.openxmlformats.org/officeDocument/2006/relationships/slide" Target="slides/slide17.xml"/><Relationship Id="rId68" Type="http://schemas.openxmlformats.org/officeDocument/2006/relationships/font" Target="fonts/IBMPlexSansMedium-regular.fntdata"/><Relationship Id="rId23" Type="http://schemas.openxmlformats.org/officeDocument/2006/relationships/slide" Target="slides/slide16.xml"/><Relationship Id="rId67" Type="http://schemas.openxmlformats.org/officeDocument/2006/relationships/font" Target="fonts/Poppins-boldItalic.fntdata"/><Relationship Id="rId60" Type="http://schemas.openxmlformats.org/officeDocument/2006/relationships/font" Target="fonts/RedHatDisplayBlack-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IBMPlexSansMedium-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IBMPlexSans-bold.fntdata"/><Relationship Id="rId10" Type="http://schemas.openxmlformats.org/officeDocument/2006/relationships/slide" Target="slides/slide3.xml"/><Relationship Id="rId54" Type="http://schemas.openxmlformats.org/officeDocument/2006/relationships/font" Target="fonts/IBMPlexSans-regular.fntdata"/><Relationship Id="rId13" Type="http://schemas.openxmlformats.org/officeDocument/2006/relationships/slide" Target="slides/slide6.xml"/><Relationship Id="rId57" Type="http://schemas.openxmlformats.org/officeDocument/2006/relationships/font" Target="fonts/IBMPlexSans-boldItalic.fntdata"/><Relationship Id="rId12" Type="http://schemas.openxmlformats.org/officeDocument/2006/relationships/slide" Target="slides/slide5.xml"/><Relationship Id="rId56" Type="http://schemas.openxmlformats.org/officeDocument/2006/relationships/font" Target="fonts/IBMPlexSans-italic.fntdata"/><Relationship Id="rId15" Type="http://schemas.openxmlformats.org/officeDocument/2006/relationships/slide" Target="slides/slide8.xml"/><Relationship Id="rId59" Type="http://schemas.openxmlformats.org/officeDocument/2006/relationships/font" Target="fonts/InterLight-bold.fntdata"/><Relationship Id="rId14" Type="http://schemas.openxmlformats.org/officeDocument/2006/relationships/slide" Target="slides/slide7.xml"/><Relationship Id="rId58" Type="http://schemas.openxmlformats.org/officeDocument/2006/relationships/font" Target="fonts/InterLight-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8-01T12:33:50.276">
    <p:pos x="6000" y="0"/>
    <p:text>@wisefalco@gmail.com @tosin880@gmail.com can control the layout, you should create some master templates based on the type of content this has. If the design is approved</p:text>
    <p:extLst>
      <p:ext uri="{C676402C-5697-4E1C-873F-D02D1690AC5C}">
        <p15:threadingInfo timeZoneBias="0"/>
      </p:ext>
      <p:ext uri="http://customooxmlschemas.google.com/">
        <go:slidesCustomData xmlns:go="http://customooxmlschemas.google.com/" commentPostId="AAAA2DUW5ac"/>
      </p:ext>
    </p:extLst>
  </p:cm>
  <p:cm authorId="0" idx="2" dt="2023-08-15T10:15:40.588">
    <p:pos x="6000" y="100"/>
    <p:text>@wisefalco@gmail.com @tosin880@gmail.com team if this is approved, I can create a generic template, with the master pages so anyone can reuse it.</p:text>
    <p:extLst>
      <p:ext uri="{C676402C-5697-4E1C-873F-D02D1690AC5C}">
        <p15:threadingInfo timeZoneBias="0"/>
      </p:ext>
      <p:ext uri="http://customooxmlschemas.google.com/">
        <go:slidesCustomData xmlns:go="http://customooxmlschemas.google.com/" commentPostId="AAAA22r85qo"/>
      </p:ext>
    </p:extLst>
  </p:cm>
  <p:cm authorId="1" idx="1" dt="2023-08-15T10:03:14.279">
    <p:pos x="6000" y="100"/>
    <p:text>Yeah this is fine</p:text>
    <p:extLst>
      <p:ext uri="{C676402C-5697-4E1C-873F-D02D1690AC5C}">
        <p15:threadingInfo timeZoneBias="0">
          <p15:parentCm authorId="0" idx="2"/>
        </p15:threadingInfo>
      </p:ext>
      <p:ext uri="http://customooxmlschemas.google.com/">
        <go:slidesCustomData xmlns:go="http://customooxmlschemas.google.com/" commentPostId="AAAA22r85qs"/>
      </p:ext>
    </p:extLst>
  </p:cm>
  <p:cm authorId="1" idx="2" dt="2023-08-15T10:03:17.477">
    <p:pos x="6000" y="100"/>
    <p:text>_Marked as resolved_</p:text>
    <p:extLst>
      <p:ext uri="{C676402C-5697-4E1C-873F-D02D1690AC5C}">
        <p15:threadingInfo timeZoneBias="0">
          <p15:parentCm authorId="0" idx="2"/>
        </p15:threadingInfo>
      </p:ext>
      <p:ext uri="http://customooxmlschemas.google.com/">
        <go:slidesCustomData xmlns:go="http://customooxmlschemas.google.com/" commentPostId="AAAA22r85qw"/>
      </p:ext>
    </p:extLst>
  </p:cm>
  <p:cm authorId="0" idx="3" dt="2023-08-15T10:15:40.588">
    <p:pos x="6000" y="100"/>
    <p:text>_Re-opened_
Nice</p:text>
    <p:extLst>
      <p:ext uri="{C676402C-5697-4E1C-873F-D02D1690AC5C}">
        <p15:threadingInfo timeZoneBias="0">
          <p15:parentCm authorId="0" idx="2"/>
        </p15:threadingInfo>
      </p:ext>
      <p:ext uri="http://customooxmlschemas.google.com/">
        <go:slidesCustomData xmlns:go="http://customooxmlschemas.google.com/" commentPostId="AAAA22r85q0"/>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3-07-03T13:28:55.088">
    <p:pos x="6000" y="0"/>
    <p:text>@tosin880@gmail.com Shouldn't we state the business and customer goals?</p:text>
    <p:extLst>
      <p:ext uri="{C676402C-5697-4E1C-873F-D02D1690AC5C}">
        <p15:threadingInfo timeZoneBias="0"/>
      </p:ext>
      <p:ext uri="http://customooxmlschemas.google.com/">
        <go:slidesCustomData xmlns:go="http://customooxmlschemas.google.com/" commentPostId="AAAA0PB-Iw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5d575245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g25d575245e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3a11f75f95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23a11f75f95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5db78d70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25db78d700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6c901fe12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256c901fe12_2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56c901fe12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256c901fe12_2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5db78d700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25db78d7008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56c901fe12_2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256c901fe12_2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582016d45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582016d458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582016d45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2582016d458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5db78d700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25db78d7008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582016d45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582016d458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56c901fe12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256c901fe12_2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3c03544c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23c03544c5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5db78d700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25db78d7008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3bfd57cb8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23bfd57cb8e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3c03544c5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23c03544c53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5db78d700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25db78d7008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3bfd57cb8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23bfd57cb8e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3bfd57cb8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23bfd57cb8e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5db78d700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25db78d7008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3bfd57cb8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23bfd57cb8e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5db78d700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25db78d7008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5d575245e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25d575245ef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582016d45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2582016d458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5db78d700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25db78d7008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582016d45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2582016d458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5db78d700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25db78d7008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58a794ab9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258a794ab94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5db78d700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25db78d7008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582016d45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2582016d458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3c03544c53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23c03544c53_1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5db78d700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25db78d7008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58a794ab9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258a794ab94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6c901fe12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256c901fe12_2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5db78d700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25db78d7008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5846ef974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25846ef974c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5db78d7008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25db78d7008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56c901fe12_2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256c901fe12_2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3a11f75f95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23a11f75f95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3a11f75f95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23a11f75f95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5db78d700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25db78d7008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3a11f75f95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23a11f75f95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3a11f75f95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23a11f75f95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3a11f75f95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23a11f75f95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3a11f75f95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23a11f75f95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3a11f75f95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23a11f75f95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6.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rmation 1">
  <p:cSld name="SECTION_HEADER_1">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g256c901fe12_2_4"/>
          <p:cNvSpPr txBox="1"/>
          <p:nvPr>
            <p:ph type="title"/>
          </p:nvPr>
        </p:nvSpPr>
        <p:spPr>
          <a:xfrm>
            <a:off x="311700" y="997175"/>
            <a:ext cx="8520600" cy="841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 name="Google Shape;11;g256c901fe12_2_4"/>
          <p:cNvSpPr txBox="1"/>
          <p:nvPr>
            <p:ph idx="1" type="subTitle"/>
          </p:nvPr>
        </p:nvSpPr>
        <p:spPr>
          <a:xfrm>
            <a:off x="366625" y="2046425"/>
            <a:ext cx="8520600" cy="29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g256c901fe12_2_4"/>
          <p:cNvSpPr txBox="1"/>
          <p:nvPr>
            <p:ph idx="2" type="title"/>
          </p:nvPr>
        </p:nvSpPr>
        <p:spPr>
          <a:xfrm>
            <a:off x="339163" y="2832050"/>
            <a:ext cx="8520600" cy="841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 name="Google Shape;13;g256c901fe12_2_4"/>
          <p:cNvSpPr txBox="1"/>
          <p:nvPr>
            <p:ph idx="3" type="subTitle"/>
          </p:nvPr>
        </p:nvSpPr>
        <p:spPr>
          <a:xfrm>
            <a:off x="394088" y="3881300"/>
            <a:ext cx="8520600" cy="29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g256c901fe12_2_4"/>
          <p:cNvSpPr txBox="1"/>
          <p:nvPr>
            <p:ph idx="4" type="subTitle"/>
          </p:nvPr>
        </p:nvSpPr>
        <p:spPr>
          <a:xfrm>
            <a:off x="394100" y="4436850"/>
            <a:ext cx="55308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1200"/>
              <a:buFont typeface="Red Hat Display Light"/>
              <a:buNone/>
              <a:defRPr sz="1200">
                <a:solidFill>
                  <a:schemeClr val="dk1"/>
                </a:solidFill>
                <a:latin typeface="Red Hat Display Light"/>
                <a:ea typeface="Red Hat Display Light"/>
                <a:cs typeface="Red Hat Display Light"/>
                <a:sym typeface="Red Hat Display Light"/>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5" name="Google Shape;15;g256c901fe12_2_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g256c901fe12_2_4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g256c901fe12_2_4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9" name="Google Shape;49;g256c901fe12_2_4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g256c901fe12_2_4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1" name="Google Shape;51;g256c901fe12_2_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g256c901fe12_2_4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4" name="Google Shape;54;g256c901fe12_2_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g256c901fe12_2_4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7" name="Google Shape;57;g256c901fe12_2_4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8" name="Google Shape;58;g256c901fe12_2_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TITLE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g256c901fe12_2_53"/>
          <p:cNvSpPr txBox="1"/>
          <p:nvPr>
            <p:ph type="ctrTitle"/>
          </p:nvPr>
        </p:nvSpPr>
        <p:spPr>
          <a:xfrm>
            <a:off x="249900" y="1617200"/>
            <a:ext cx="8520600" cy="17580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5200"/>
              <a:buFont typeface="Red Hat Display Black"/>
              <a:buNone/>
              <a:defRPr sz="5200">
                <a:latin typeface="Red Hat Display Black"/>
                <a:ea typeface="Red Hat Display Black"/>
                <a:cs typeface="Red Hat Display Black"/>
                <a:sym typeface="Red Hat Display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1" name="Google Shape;61;g256c901fe12_2_53"/>
          <p:cNvSpPr txBox="1"/>
          <p:nvPr>
            <p:ph idx="1" type="subTitle"/>
          </p:nvPr>
        </p:nvSpPr>
        <p:spPr>
          <a:xfrm>
            <a:off x="249900" y="3335425"/>
            <a:ext cx="8520600" cy="42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1600"/>
              <a:buFont typeface="Red Hat Display Light"/>
              <a:buNone/>
              <a:defRPr sz="1600">
                <a:solidFill>
                  <a:schemeClr val="dk1"/>
                </a:solidFill>
                <a:latin typeface="Red Hat Display Light"/>
                <a:ea typeface="Red Hat Display Light"/>
                <a:cs typeface="Red Hat Display Light"/>
                <a:sym typeface="Red Hat Display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2" name="Google Shape;62;g256c901fe12_2_53"/>
          <p:cNvSpPr txBox="1"/>
          <p:nvPr>
            <p:ph idx="2" type="subTitle"/>
          </p:nvPr>
        </p:nvSpPr>
        <p:spPr>
          <a:xfrm>
            <a:off x="552700" y="3956150"/>
            <a:ext cx="55308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1200"/>
              <a:buFont typeface="Red Hat Display Light"/>
              <a:buNone/>
              <a:defRPr sz="1200">
                <a:solidFill>
                  <a:schemeClr val="dk1"/>
                </a:solidFill>
                <a:latin typeface="Red Hat Display Light"/>
                <a:ea typeface="Red Hat Display Light"/>
                <a:cs typeface="Red Hat Display Light"/>
                <a:sym typeface="Red Hat Display Light"/>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63" name="Google Shape;63;g256c901fe12_2_53"/>
          <p:cNvSpPr txBox="1"/>
          <p:nvPr>
            <p:ph idx="3" type="subTitle"/>
          </p:nvPr>
        </p:nvSpPr>
        <p:spPr>
          <a:xfrm>
            <a:off x="552700" y="4319375"/>
            <a:ext cx="5530800" cy="343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pic>
        <p:nvPicPr>
          <p:cNvPr id="64" name="Google Shape;64;g256c901fe12_2_53"/>
          <p:cNvPicPr preferRelativeResize="0"/>
          <p:nvPr/>
        </p:nvPicPr>
        <p:blipFill rotWithShape="1">
          <a:blip r:embed="rId3">
            <a:alphaModFix/>
          </a:blip>
          <a:srcRect b="0" l="0" r="0" t="0"/>
          <a:stretch/>
        </p:blipFill>
        <p:spPr>
          <a:xfrm>
            <a:off x="364125" y="4011950"/>
            <a:ext cx="169180" cy="169180"/>
          </a:xfrm>
          <a:prstGeom prst="rect">
            <a:avLst/>
          </a:prstGeom>
          <a:noFill/>
          <a:ln>
            <a:noFill/>
          </a:ln>
        </p:spPr>
      </p:pic>
      <p:pic>
        <p:nvPicPr>
          <p:cNvPr id="65" name="Google Shape;65;g256c901fe12_2_53"/>
          <p:cNvPicPr preferRelativeResize="0"/>
          <p:nvPr/>
        </p:nvPicPr>
        <p:blipFill rotWithShape="1">
          <a:blip r:embed="rId4">
            <a:alphaModFix/>
          </a:blip>
          <a:srcRect b="0" l="0" r="0" t="0"/>
          <a:stretch/>
        </p:blipFill>
        <p:spPr>
          <a:xfrm>
            <a:off x="164462" y="4396625"/>
            <a:ext cx="488643" cy="169180"/>
          </a:xfrm>
          <a:prstGeom prst="rect">
            <a:avLst/>
          </a:prstGeom>
          <a:noFill/>
          <a:ln>
            <a:noFill/>
          </a:ln>
        </p:spPr>
      </p:pic>
      <p:sp>
        <p:nvSpPr>
          <p:cNvPr id="66" name="Google Shape;66;g256c901fe12_2_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g256c901fe12_2_11"/>
          <p:cNvSpPr txBox="1"/>
          <p:nvPr/>
        </p:nvSpPr>
        <p:spPr>
          <a:xfrm>
            <a:off x="77650" y="4780725"/>
            <a:ext cx="18945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700"/>
              <a:buFont typeface="Arial"/>
              <a:buNone/>
            </a:pPr>
            <a:r>
              <a:rPr b="1" lang="en" sz="700">
                <a:solidFill>
                  <a:schemeClr val="dk1"/>
                </a:solidFill>
                <a:latin typeface="IBM Plex Sans"/>
                <a:ea typeface="IBM Plex Sans"/>
                <a:cs typeface="IBM Plex Sans"/>
                <a:sym typeface="IBM Plex Sans"/>
              </a:rPr>
              <a:t>KYBERSWAP</a:t>
            </a:r>
            <a:r>
              <a:rPr b="0" i="0" lang="en" sz="700" u="none" cap="none" strike="noStrike">
                <a:solidFill>
                  <a:schemeClr val="dk1"/>
                </a:solidFill>
                <a:latin typeface="IBM Plex Sans"/>
                <a:ea typeface="IBM Plex Sans"/>
                <a:cs typeface="IBM Plex Sans"/>
                <a:sym typeface="IBM Plex Sans"/>
              </a:rPr>
              <a:t> UX AUDIT REPORT</a:t>
            </a:r>
            <a:endParaRPr b="0" i="0" sz="700" u="none" cap="none" strike="noStrike">
              <a:solidFill>
                <a:schemeClr val="dk1"/>
              </a:solidFill>
              <a:latin typeface="IBM Plex Sans"/>
              <a:ea typeface="IBM Plex Sans"/>
              <a:cs typeface="IBM Plex Sans"/>
              <a:sym typeface="IBM Plex Sans"/>
            </a:endParaRPr>
          </a:p>
        </p:txBody>
      </p:sp>
      <p:cxnSp>
        <p:nvCxnSpPr>
          <p:cNvPr id="18" name="Google Shape;18;g256c901fe12_2_11"/>
          <p:cNvCxnSpPr/>
          <p:nvPr/>
        </p:nvCxnSpPr>
        <p:spPr>
          <a:xfrm>
            <a:off x="158825" y="4783775"/>
            <a:ext cx="8801400" cy="0"/>
          </a:xfrm>
          <a:prstGeom prst="straightConnector1">
            <a:avLst/>
          </a:prstGeom>
          <a:noFill/>
          <a:ln cap="flat" cmpd="sng" w="9525">
            <a:solidFill>
              <a:schemeClr val="dk2"/>
            </a:solidFill>
            <a:prstDash val="solid"/>
            <a:round/>
            <a:headEnd len="sm" w="sm" type="none"/>
            <a:tailEnd len="sm" w="sm" type="none"/>
          </a:ln>
        </p:spPr>
      </p:cxnSp>
      <p:pic>
        <p:nvPicPr>
          <p:cNvPr id="19" name="Google Shape;19;g256c901fe12_2_11"/>
          <p:cNvPicPr preferRelativeResize="0"/>
          <p:nvPr/>
        </p:nvPicPr>
        <p:blipFill rotWithShape="1">
          <a:blip r:embed="rId2">
            <a:alphaModFix/>
          </a:blip>
          <a:srcRect b="0" l="0" r="0" t="0"/>
          <a:stretch/>
        </p:blipFill>
        <p:spPr>
          <a:xfrm>
            <a:off x="8715325" y="4853675"/>
            <a:ext cx="244900" cy="146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g256c901fe12_2_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2" name="Google Shape;22;g256c901fe12_2_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3" name="Google Shape;23;g256c901fe12_2_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g256c901fe12_2_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6" name="Google Shape;26;g256c901fe12_2_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g256c901fe12_2_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g256c901fe12_2_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0" name="Google Shape;30;g256c901fe12_2_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g256c901fe12_2_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g256c901fe12_2_2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g256c901fe12_2_2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g256c901fe12_2_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g256c901fe12_2_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g256c901fe12_2_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g256c901fe12_2_3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1" name="Google Shape;41;g256c901fe12_2_3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2" name="Google Shape;42;g256c901fe12_2_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g256c901fe12_2_3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5" name="Google Shape;45;g256c901fe12_2_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256c901fe12_2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g256c901fe12_2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g256c901fe12_2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omments" Target="../comments/commen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docs.google.com/spreadsheets/d/1ZRrS8O3Y2cYOqkwr1iMJ5-mm0ZNB175o/edit?usp=sharing&amp;ouid=109083539198020209508&amp;rtpof=true&amp;sd=true" TargetMode="External"/><Relationship Id="rId4" Type="http://schemas.openxmlformats.org/officeDocument/2006/relationships/hyperlink" Target="https://docs.google.com/spreadsheets/d/1yObW9e8Ob4agB30qYTWU-VfKPo_RdFx0/edit?usp=sharing&amp;ouid=109083539198020209508&amp;rtpof=true&amp;sd=true" TargetMode="External"/><Relationship Id="rId5" Type="http://schemas.openxmlformats.org/officeDocument/2006/relationships/hyperlink" Target="https://airtable.com/apptSp1ivWHgmlxKh/shrMdItRf9X3bADPt"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7.png"/><Relationship Id="rId4" Type="http://schemas.openxmlformats.org/officeDocument/2006/relationships/hyperlink" Target="http://www.generalmagic.io" TargetMode="External"/><Relationship Id="rId5" Type="http://schemas.openxmlformats.org/officeDocument/2006/relationships/hyperlink" Target="https://twitter.com/Generalmagicio" TargetMode="External"/><Relationship Id="rId6" Type="http://schemas.openxmlformats.org/officeDocument/2006/relationships/image" Target="../media/image18.png"/><Relationship Id="rId7"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70" name="Shape 70"/>
        <p:cNvGrpSpPr/>
        <p:nvPr/>
      </p:nvGrpSpPr>
      <p:grpSpPr>
        <a:xfrm>
          <a:off x="0" y="0"/>
          <a:ext cx="0" cy="0"/>
          <a:chOff x="0" y="0"/>
          <a:chExt cx="0" cy="0"/>
        </a:xfrm>
      </p:grpSpPr>
      <p:pic>
        <p:nvPicPr>
          <p:cNvPr id="71" name="Google Shape;71;g25d575245ef_0_0"/>
          <p:cNvPicPr preferRelativeResize="0"/>
          <p:nvPr/>
        </p:nvPicPr>
        <p:blipFill rotWithShape="1">
          <a:blip r:embed="rId4">
            <a:alphaModFix/>
          </a:blip>
          <a:srcRect b="0" l="0" r="0" t="0"/>
          <a:stretch/>
        </p:blipFill>
        <p:spPr>
          <a:xfrm>
            <a:off x="252250" y="251050"/>
            <a:ext cx="965975" cy="479325"/>
          </a:xfrm>
          <a:prstGeom prst="rect">
            <a:avLst/>
          </a:prstGeom>
          <a:noFill/>
          <a:ln>
            <a:noFill/>
          </a:ln>
        </p:spPr>
      </p:pic>
      <p:pic>
        <p:nvPicPr>
          <p:cNvPr id="72" name="Google Shape;72;g25d575245ef_0_0"/>
          <p:cNvPicPr preferRelativeResize="0"/>
          <p:nvPr/>
        </p:nvPicPr>
        <p:blipFill rotWithShape="1">
          <a:blip r:embed="rId5">
            <a:alphaModFix/>
          </a:blip>
          <a:srcRect b="0" l="0" r="0" t="0"/>
          <a:stretch/>
        </p:blipFill>
        <p:spPr>
          <a:xfrm>
            <a:off x="5437055" y="0"/>
            <a:ext cx="3706944" cy="5143501"/>
          </a:xfrm>
          <a:prstGeom prst="rect">
            <a:avLst/>
          </a:prstGeom>
          <a:noFill/>
          <a:ln>
            <a:noFill/>
          </a:ln>
        </p:spPr>
      </p:pic>
      <p:pic>
        <p:nvPicPr>
          <p:cNvPr id="73" name="Google Shape;73;g25d575245ef_0_0"/>
          <p:cNvPicPr preferRelativeResize="0"/>
          <p:nvPr/>
        </p:nvPicPr>
        <p:blipFill rotWithShape="1">
          <a:blip r:embed="rId6">
            <a:alphaModFix/>
          </a:blip>
          <a:srcRect b="0" l="0" r="0" t="0"/>
          <a:stretch/>
        </p:blipFill>
        <p:spPr>
          <a:xfrm>
            <a:off x="0" y="3906367"/>
            <a:ext cx="5437051" cy="1237132"/>
          </a:xfrm>
          <a:prstGeom prst="rect">
            <a:avLst/>
          </a:prstGeom>
          <a:noFill/>
          <a:ln>
            <a:noFill/>
          </a:ln>
        </p:spPr>
      </p:pic>
      <p:sp>
        <p:nvSpPr>
          <p:cNvPr id="74" name="Google Shape;74;g25d575245ef_0_0"/>
          <p:cNvSpPr txBox="1"/>
          <p:nvPr/>
        </p:nvSpPr>
        <p:spPr>
          <a:xfrm>
            <a:off x="252250" y="1774675"/>
            <a:ext cx="2650800" cy="16992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rgbClr val="000000"/>
              </a:buClr>
              <a:buSzPts val="4100"/>
              <a:buFont typeface="Arial"/>
              <a:buNone/>
            </a:pPr>
            <a:r>
              <a:rPr b="0" i="0" lang="en" sz="4100" u="none" cap="none" strike="noStrike">
                <a:solidFill>
                  <a:schemeClr val="lt1"/>
                </a:solidFill>
                <a:latin typeface="Inter ExtraBold"/>
                <a:ea typeface="Inter ExtraBold"/>
                <a:cs typeface="Inter ExtraBold"/>
                <a:sym typeface="Inter ExtraBold"/>
              </a:rPr>
              <a:t>UX AUDIT REPORT</a:t>
            </a:r>
            <a:endParaRPr b="0" i="0" sz="4100" u="none" cap="none" strike="noStrike">
              <a:solidFill>
                <a:schemeClr val="lt1"/>
              </a:solidFill>
              <a:latin typeface="Inter ExtraBold"/>
              <a:ea typeface="Inter ExtraBold"/>
              <a:cs typeface="Inter ExtraBold"/>
              <a:sym typeface="Inter ExtraBold"/>
            </a:endParaRPr>
          </a:p>
        </p:txBody>
      </p:sp>
      <p:sp>
        <p:nvSpPr>
          <p:cNvPr id="75" name="Google Shape;75;g25d575245ef_0_0"/>
          <p:cNvSpPr txBox="1"/>
          <p:nvPr/>
        </p:nvSpPr>
        <p:spPr>
          <a:xfrm>
            <a:off x="252250" y="3337750"/>
            <a:ext cx="1423800" cy="4386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50"/>
              <a:buFont typeface="Arial"/>
              <a:buNone/>
            </a:pPr>
            <a:r>
              <a:rPr b="0" i="0" lang="en" sz="1650" u="none" cap="none" strike="noStrike">
                <a:solidFill>
                  <a:srgbClr val="B78CF8"/>
                </a:solidFill>
                <a:latin typeface="IBM Plex Sans"/>
                <a:ea typeface="IBM Plex Sans"/>
                <a:cs typeface="IBM Plex Sans"/>
                <a:sym typeface="IBM Plex Sans"/>
              </a:rPr>
              <a:t>JULY 2023</a:t>
            </a:r>
            <a:endParaRPr b="0" i="0" sz="1650" u="none" cap="none" strike="noStrike">
              <a:solidFill>
                <a:srgbClr val="B78CF8"/>
              </a:solidFill>
              <a:latin typeface="IBM Plex Sans"/>
              <a:ea typeface="IBM Plex Sans"/>
              <a:cs typeface="IBM Plex Sans"/>
              <a:sym typeface="IBM Plex Sans"/>
            </a:endParaRPr>
          </a:p>
        </p:txBody>
      </p:sp>
      <p:sp>
        <p:nvSpPr>
          <p:cNvPr id="76" name="Google Shape;76;g25d575245ef_0_0"/>
          <p:cNvSpPr txBox="1"/>
          <p:nvPr/>
        </p:nvSpPr>
        <p:spPr>
          <a:xfrm>
            <a:off x="319500" y="4278638"/>
            <a:ext cx="2650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High level expert review</a:t>
            </a:r>
            <a:endParaRPr b="0" i="0" sz="10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Heuristic evaluation &amp; user interviews </a:t>
            </a:r>
            <a:endParaRPr b="0" i="0" sz="1000" u="none" cap="none" strike="noStrike">
              <a:solidFill>
                <a:schemeClr val="dk1"/>
              </a:solidFill>
              <a:latin typeface="IBM Plex Sans"/>
              <a:ea typeface="IBM Plex Sans"/>
              <a:cs typeface="IBM Plex Sans"/>
              <a:sym typeface="IBM Plex Sans"/>
            </a:endParaRPr>
          </a:p>
        </p:txBody>
      </p:sp>
      <p:pic>
        <p:nvPicPr>
          <p:cNvPr id="77" name="Google Shape;77;g25d575245ef_0_0"/>
          <p:cNvPicPr preferRelativeResize="0"/>
          <p:nvPr/>
        </p:nvPicPr>
        <p:blipFill rotWithShape="1">
          <a:blip r:embed="rId7">
            <a:alphaModFix/>
          </a:blip>
          <a:srcRect b="0" l="1522" r="1531" t="0"/>
          <a:stretch/>
        </p:blipFill>
        <p:spPr>
          <a:xfrm>
            <a:off x="3573400" y="4281698"/>
            <a:ext cx="1423800" cy="4864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sp>
        <p:nvSpPr>
          <p:cNvPr id="142" name="Google Shape;142;g23a11f75f95_0_227"/>
          <p:cNvSpPr txBox="1"/>
          <p:nvPr/>
        </p:nvSpPr>
        <p:spPr>
          <a:xfrm>
            <a:off x="252900" y="589550"/>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PRODUCT OVERVIEW</a:t>
            </a:r>
            <a:endParaRPr b="1" i="0" sz="2000" u="none" cap="none" strike="noStrike">
              <a:solidFill>
                <a:schemeClr val="dk1"/>
              </a:solidFill>
              <a:latin typeface="Inter"/>
              <a:ea typeface="Inter"/>
              <a:cs typeface="Inter"/>
              <a:sym typeface="Inter"/>
            </a:endParaRPr>
          </a:p>
        </p:txBody>
      </p:sp>
      <p:sp>
        <p:nvSpPr>
          <p:cNvPr id="143" name="Google Shape;143;g23a11f75f95_0_227"/>
          <p:cNvSpPr txBox="1"/>
          <p:nvPr/>
        </p:nvSpPr>
        <p:spPr>
          <a:xfrm>
            <a:off x="250484" y="1118725"/>
            <a:ext cx="84738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KyberSwap allowed users to swap and trade a wide range of Ethereum-based tokens directly from their wallets without the need for an intermediary or centralized exchange. The platform leveraged the liquidity provided by the Kyber Network to offer competitive and real-time token exchange rates.</a:t>
            </a:r>
            <a:endParaRPr sz="1000">
              <a:solidFill>
                <a:schemeClr val="dk2"/>
              </a:solidFill>
              <a:latin typeface="IBM Plex Sans"/>
              <a:ea typeface="IBM Plex Sans"/>
              <a:cs typeface="IBM Plex Sans"/>
              <a:sym typeface="IBM Plex Sans"/>
            </a:endParaRPr>
          </a:p>
        </p:txBody>
      </p:sp>
      <p:sp>
        <p:nvSpPr>
          <p:cNvPr id="144" name="Google Shape;144;g23a11f75f95_0_227"/>
          <p:cNvSpPr txBox="1"/>
          <p:nvPr/>
        </p:nvSpPr>
        <p:spPr>
          <a:xfrm>
            <a:off x="250474" y="2163775"/>
            <a:ext cx="3795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CONTEXT OF THE AUDIT</a:t>
            </a:r>
            <a:endParaRPr b="1" i="0" sz="2000" u="none" cap="none" strike="noStrike">
              <a:solidFill>
                <a:schemeClr val="dk1"/>
              </a:solidFill>
              <a:latin typeface="Inter"/>
              <a:ea typeface="Inter"/>
              <a:cs typeface="Inter"/>
              <a:sym typeface="Inter"/>
            </a:endParaRPr>
          </a:p>
        </p:txBody>
      </p:sp>
      <p:sp>
        <p:nvSpPr>
          <p:cNvPr id="145" name="Google Shape;145;g23a11f75f95_0_227"/>
          <p:cNvSpPr txBox="1"/>
          <p:nvPr/>
        </p:nvSpPr>
        <p:spPr>
          <a:xfrm>
            <a:off x="250484" y="2656375"/>
            <a:ext cx="84738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This study involved collecting a rich research database consisting of detailed observations and findings based on  Nielsen's Heuristic Evaluation,  Design Arnold Lund's 34 Usability Maxims, and  Web3 Design Audit Checklist Based on Web3 Design Principles by Beltran</a:t>
            </a:r>
            <a:endParaRPr sz="1000">
              <a:solidFill>
                <a:schemeClr val="dk2"/>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lang="en" sz="1000">
                <a:solidFill>
                  <a:schemeClr val="dk2"/>
                </a:solidFill>
                <a:latin typeface="IBM Plex Sans"/>
                <a:ea typeface="IBM Plex Sans"/>
                <a:cs typeface="IBM Plex Sans"/>
                <a:sym typeface="IBM Plex Sans"/>
              </a:rPr>
              <a:t>These valuable resources complement and support the findings presented in this report.</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149" name="Shape 149"/>
        <p:cNvGrpSpPr/>
        <p:nvPr/>
      </p:nvGrpSpPr>
      <p:grpSpPr>
        <a:xfrm>
          <a:off x="0" y="0"/>
          <a:ext cx="0" cy="0"/>
          <a:chOff x="0" y="0"/>
          <a:chExt cx="0" cy="0"/>
        </a:xfrm>
      </p:grpSpPr>
      <p:sp>
        <p:nvSpPr>
          <p:cNvPr id="150" name="Google Shape;150;g25db78d7008_0_0"/>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METHODOLOGY</a:t>
            </a:r>
            <a:endParaRPr b="1" i="0" sz="3600" u="none" cap="none" strike="noStrike">
              <a:solidFill>
                <a:schemeClr val="lt1"/>
              </a:solidFill>
              <a:latin typeface="Inter"/>
              <a:ea typeface="Inter"/>
              <a:cs typeface="Inter"/>
              <a:sym typeface="Inter"/>
            </a:endParaRPr>
          </a:p>
        </p:txBody>
      </p:sp>
      <p:sp>
        <p:nvSpPr>
          <p:cNvPr id="151" name="Google Shape;151;g25db78d7008_0_0"/>
          <p:cNvSpPr txBox="1"/>
          <p:nvPr/>
        </p:nvSpPr>
        <p:spPr>
          <a:xfrm>
            <a:off x="364875" y="500750"/>
            <a:ext cx="129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KYBERSWAP</a:t>
            </a:r>
            <a:endParaRPr b="1" sz="1000">
              <a:solidFill>
                <a:srgbClr val="B78CF8"/>
              </a:solidFill>
              <a:latin typeface="IBM Plex Sans"/>
              <a:ea typeface="IBM Plex Sans"/>
              <a:cs typeface="IBM Plex Sans"/>
              <a:sym typeface="IBM Plex Sans"/>
            </a:endParaRPr>
          </a:p>
          <a:p>
            <a:pPr indent="0" lvl="0" marL="0" rtl="0" algn="l">
              <a:spcBef>
                <a:spcPts val="0"/>
              </a:spcBef>
              <a:spcAft>
                <a:spcPts val="0"/>
              </a:spcAft>
              <a:buClr>
                <a:schemeClr val="dk1"/>
              </a:buClr>
              <a:buSzPts val="1000"/>
              <a:buFont typeface="Arial"/>
              <a:buNone/>
            </a:pPr>
            <a:r>
              <a:rPr lang="en" sz="1000">
                <a:solidFill>
                  <a:schemeClr val="lt1"/>
                </a:solidFill>
                <a:latin typeface="IBM Plex Sans"/>
                <a:ea typeface="IBM Plex Sans"/>
                <a:cs typeface="IBM Plex Sans"/>
                <a:sym typeface="IBM Plex Sans"/>
              </a:rPr>
              <a:t>UX AUDIT REPORT</a:t>
            </a:r>
            <a:endParaRPr b="1" sz="1000">
              <a:solidFill>
                <a:srgbClr val="B78CF8"/>
              </a:solidFill>
              <a:latin typeface="IBM Plex Sans"/>
              <a:ea typeface="IBM Plex Sans"/>
              <a:cs typeface="IBM Plex Sans"/>
              <a:sym typeface="IBM Plex Sans"/>
            </a:endParaRPr>
          </a:p>
        </p:txBody>
      </p:sp>
      <p:pic>
        <p:nvPicPr>
          <p:cNvPr id="152" name="Google Shape;152;g25db78d7008_0_0"/>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sp>
        <p:nvSpPr>
          <p:cNvPr id="157" name="Google Shape;157;g256c901fe12_2_102"/>
          <p:cNvSpPr txBox="1"/>
          <p:nvPr/>
        </p:nvSpPr>
        <p:spPr>
          <a:xfrm>
            <a:off x="237744" y="585216"/>
            <a:ext cx="442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dk1"/>
                </a:solidFill>
                <a:latin typeface="Inter"/>
                <a:ea typeface="Inter"/>
                <a:cs typeface="Inter"/>
                <a:sym typeface="Inter"/>
              </a:rPr>
              <a:t>METHODOLOGY</a:t>
            </a:r>
            <a:endParaRPr b="1" i="0" sz="2000" u="none" cap="none" strike="noStrike">
              <a:solidFill>
                <a:schemeClr val="dk1"/>
              </a:solidFill>
              <a:latin typeface="Inter"/>
              <a:ea typeface="Inter"/>
              <a:cs typeface="Inter"/>
              <a:sym typeface="Inter"/>
            </a:endParaRPr>
          </a:p>
        </p:txBody>
      </p:sp>
      <p:sp>
        <p:nvSpPr>
          <p:cNvPr id="158" name="Google Shape;158;g256c901fe12_2_102"/>
          <p:cNvSpPr txBox="1"/>
          <p:nvPr/>
        </p:nvSpPr>
        <p:spPr>
          <a:xfrm>
            <a:off x="256032" y="1077813"/>
            <a:ext cx="84738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This report summarizes the findings of a comprehensive UX audit conducted on </a:t>
            </a:r>
            <a:r>
              <a:rPr lang="en" sz="1000">
                <a:solidFill>
                  <a:schemeClr val="dk2"/>
                </a:solidFill>
                <a:latin typeface="IBM Plex Sans"/>
                <a:ea typeface="IBM Plex Sans"/>
                <a:cs typeface="IBM Plex Sans"/>
                <a:sym typeface="IBM Plex Sans"/>
              </a:rPr>
              <a:t>KyberSwap </a:t>
            </a:r>
            <a:r>
              <a:rPr b="0" i="0" lang="en" sz="1000" u="none" cap="none" strike="noStrike">
                <a:solidFill>
                  <a:schemeClr val="dk2"/>
                </a:solidFill>
                <a:latin typeface="IBM Plex Sans"/>
                <a:ea typeface="IBM Plex Sans"/>
                <a:cs typeface="IBM Plex Sans"/>
                <a:sym typeface="IBM Plex Sans"/>
              </a:rPr>
              <a:t>Finance platform.</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The audit utilized a combination of renowned UX methodologies, including Nielsen's Heuristic Evaluation, Ben Shneiderman’s 'Eight Golden Rules of Interface Design, Arnold Lund's 34 Usability Maxims, Norman's Theory of Action, and the Web3 Design Audit Checklist Based on Web3 Design Principles by Beltran.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The purpose of the audit was to assess the user experience and identify areas for improvement to enhance usability and overall satisfaction</a:t>
            </a:r>
            <a:endParaRPr b="0" i="0" sz="12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g256c901fe12_2_122"/>
          <p:cNvSpPr txBox="1"/>
          <p:nvPr/>
        </p:nvSpPr>
        <p:spPr>
          <a:xfrm>
            <a:off x="256032" y="585216"/>
            <a:ext cx="442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dk1"/>
                </a:solidFill>
                <a:latin typeface="Inter"/>
                <a:ea typeface="Inter"/>
                <a:cs typeface="Inter"/>
                <a:sym typeface="Inter"/>
              </a:rPr>
              <a:t>SEVERITY SCALE</a:t>
            </a:r>
            <a:endParaRPr b="1" i="0" sz="2000" u="none" cap="none" strike="noStrike">
              <a:solidFill>
                <a:schemeClr val="dk1"/>
              </a:solidFill>
              <a:latin typeface="Inter"/>
              <a:ea typeface="Inter"/>
              <a:cs typeface="Inter"/>
              <a:sym typeface="Inter"/>
            </a:endParaRPr>
          </a:p>
        </p:txBody>
      </p:sp>
      <p:sp>
        <p:nvSpPr>
          <p:cNvPr id="164" name="Google Shape;164;g256c901fe12_2_122"/>
          <p:cNvSpPr txBox="1"/>
          <p:nvPr/>
        </p:nvSpPr>
        <p:spPr>
          <a:xfrm>
            <a:off x="256032" y="1115568"/>
            <a:ext cx="8643000" cy="2185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1" i="0" lang="en" sz="1000" u="none" cap="none" strike="noStrike">
                <a:solidFill>
                  <a:srgbClr val="FF0000"/>
                </a:solidFill>
                <a:latin typeface="IBM Plex Sans"/>
                <a:ea typeface="IBM Plex Sans"/>
                <a:cs typeface="IBM Plex Sans"/>
                <a:sym typeface="IBM Plex Sans"/>
              </a:rPr>
              <a:t>Critical </a:t>
            </a:r>
            <a:endParaRPr b="1" i="0" sz="1000" u="none" cap="none" strike="noStrike">
              <a:solidFill>
                <a:srgbClr val="FF0000"/>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Severely impairs the use of the product and cannot be overcome by users. It is necessary to fix this before releasing the product..</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1" i="0" lang="en" sz="1000" u="none" cap="none" strike="noStrike">
                <a:solidFill>
                  <a:srgbClr val="E06666"/>
                </a:solidFill>
                <a:latin typeface="IBM Plex Sans"/>
                <a:ea typeface="IBM Plex Sans"/>
                <a:cs typeface="IBM Plex Sans"/>
                <a:sym typeface="IBM Plex Sans"/>
              </a:rPr>
              <a:t>Serious </a:t>
            </a:r>
            <a:endParaRPr b="1" i="0" sz="1000" u="none" cap="none" strike="noStrike">
              <a:solidFill>
                <a:srgbClr val="E06666"/>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Occurs frequently and persistently, or users may not be able to resolve the issue or may not be aware of it. It's important to fix this, so give it a high priority..</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1" i="0" lang="en" sz="1000" u="none" cap="none" strike="noStrike">
                <a:solidFill>
                  <a:srgbClr val="FFD966"/>
                </a:solidFill>
                <a:latin typeface="IBM Plex Sans"/>
                <a:ea typeface="IBM Plex Sans"/>
                <a:cs typeface="IBM Plex Sans"/>
                <a:sym typeface="IBM Plex Sans"/>
              </a:rPr>
              <a:t>Medium</a:t>
            </a:r>
            <a:endParaRPr b="1" i="0" sz="1000" u="none" cap="none" strike="noStrike">
              <a:solidFill>
                <a:srgbClr val="FFD966"/>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May occur more often or be harder to overcome. Fixing this should be a low release priority.</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1" i="0" lang="en" sz="1000" u="none" cap="none" strike="noStrike">
                <a:solidFill>
                  <a:srgbClr val="4A86E8"/>
                </a:solidFill>
                <a:latin typeface="IBM Plex Sans"/>
                <a:ea typeface="IBM Plex Sans"/>
                <a:cs typeface="IBM Plex Sans"/>
                <a:sym typeface="IBM Plex Sans"/>
              </a:rPr>
              <a:t>Low</a:t>
            </a:r>
            <a:endParaRPr b="1" i="0" sz="1000" u="none" cap="none" strike="noStrike">
              <a:solidFill>
                <a:srgbClr val="4A86E8"/>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Can be easily overcome by the user or occurs very rarely. The release does not require repair unless additional time is available.</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168" name="Shape 168"/>
        <p:cNvGrpSpPr/>
        <p:nvPr/>
      </p:nvGrpSpPr>
      <p:grpSpPr>
        <a:xfrm>
          <a:off x="0" y="0"/>
          <a:ext cx="0" cy="0"/>
          <a:chOff x="0" y="0"/>
          <a:chExt cx="0" cy="0"/>
        </a:xfrm>
      </p:grpSpPr>
      <p:sp>
        <p:nvSpPr>
          <p:cNvPr id="169" name="Google Shape;169;g25db78d7008_0_6"/>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3600" u="none" cap="none" strike="noStrike">
                <a:solidFill>
                  <a:srgbClr val="FFFFFF"/>
                </a:solidFill>
                <a:latin typeface="Inter"/>
                <a:ea typeface="Inter"/>
                <a:cs typeface="Inter"/>
                <a:sym typeface="Inter"/>
              </a:rPr>
              <a:t>FINDINGS</a:t>
            </a:r>
            <a:endParaRPr b="1" i="0" sz="3600" u="none" cap="none" strike="noStrike">
              <a:solidFill>
                <a:schemeClr val="lt1"/>
              </a:solidFill>
              <a:latin typeface="Inter"/>
              <a:ea typeface="Inter"/>
              <a:cs typeface="Inter"/>
              <a:sym typeface="Inter"/>
            </a:endParaRPr>
          </a:p>
        </p:txBody>
      </p:sp>
      <p:sp>
        <p:nvSpPr>
          <p:cNvPr id="170" name="Google Shape;170;g25db78d7008_0_6"/>
          <p:cNvSpPr txBox="1"/>
          <p:nvPr/>
        </p:nvSpPr>
        <p:spPr>
          <a:xfrm>
            <a:off x="364875" y="500750"/>
            <a:ext cx="129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KYBERSWAP</a:t>
            </a:r>
            <a:endParaRPr b="1" sz="1000">
              <a:solidFill>
                <a:srgbClr val="B78CF8"/>
              </a:solidFill>
              <a:latin typeface="IBM Plex Sans"/>
              <a:ea typeface="IBM Plex Sans"/>
              <a:cs typeface="IBM Plex Sans"/>
              <a:sym typeface="IBM Plex Sans"/>
            </a:endParaRPr>
          </a:p>
          <a:p>
            <a:pPr indent="0" lvl="0" marL="0" rtl="0" algn="l">
              <a:spcBef>
                <a:spcPts val="0"/>
              </a:spcBef>
              <a:spcAft>
                <a:spcPts val="0"/>
              </a:spcAft>
              <a:buClr>
                <a:schemeClr val="dk1"/>
              </a:buClr>
              <a:buSzPts val="1000"/>
              <a:buFont typeface="Arial"/>
              <a:buNone/>
            </a:pPr>
            <a:r>
              <a:rPr lang="en" sz="1000">
                <a:solidFill>
                  <a:schemeClr val="lt1"/>
                </a:solidFill>
                <a:latin typeface="IBM Plex Sans"/>
                <a:ea typeface="IBM Plex Sans"/>
                <a:cs typeface="IBM Plex Sans"/>
                <a:sym typeface="IBM Plex Sans"/>
              </a:rPr>
              <a:t>UX AUDIT REPORT</a:t>
            </a:r>
            <a:endParaRPr b="1" sz="1000">
              <a:solidFill>
                <a:srgbClr val="B78CF8"/>
              </a:solidFill>
              <a:latin typeface="IBM Plex Sans"/>
              <a:ea typeface="IBM Plex Sans"/>
              <a:cs typeface="IBM Plex Sans"/>
              <a:sym typeface="IBM Plex Sans"/>
            </a:endParaRPr>
          </a:p>
        </p:txBody>
      </p:sp>
      <p:pic>
        <p:nvPicPr>
          <p:cNvPr id="171" name="Google Shape;171;g25db78d7008_0_6"/>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g256c901fe12_2_131"/>
          <p:cNvSpPr txBox="1"/>
          <p:nvPr/>
        </p:nvSpPr>
        <p:spPr>
          <a:xfrm>
            <a:off x="256032" y="585216"/>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BUSINESS GOALS</a:t>
            </a:r>
            <a:endParaRPr b="1" i="0" sz="2000" u="none" cap="none" strike="noStrike">
              <a:solidFill>
                <a:schemeClr val="dk1"/>
              </a:solidFill>
              <a:latin typeface="Inter"/>
              <a:ea typeface="Inter"/>
              <a:cs typeface="Inter"/>
              <a:sym typeface="Inter"/>
            </a:endParaRPr>
          </a:p>
        </p:txBody>
      </p:sp>
      <p:sp>
        <p:nvSpPr>
          <p:cNvPr id="177" name="Google Shape;177;g256c901fe12_2_131"/>
          <p:cNvSpPr txBox="1"/>
          <p:nvPr/>
        </p:nvSpPr>
        <p:spPr>
          <a:xfrm>
            <a:off x="256032" y="1115568"/>
            <a:ext cx="8473800" cy="31092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b="1" lang="en" sz="1000">
                <a:solidFill>
                  <a:schemeClr val="dk2"/>
                </a:solidFill>
                <a:latin typeface="IBM Plex Sans"/>
                <a:ea typeface="IBM Plex Sans"/>
                <a:cs typeface="IBM Plex Sans"/>
                <a:sym typeface="IBM Plex Sans"/>
              </a:rPr>
              <a:t>Decentralized Exchange</a:t>
            </a:r>
            <a:r>
              <a:rPr lang="en" sz="1000">
                <a:solidFill>
                  <a:schemeClr val="dk2"/>
                </a:solidFill>
                <a:latin typeface="IBM Plex Sans"/>
                <a:ea typeface="IBM Plex Sans"/>
                <a:cs typeface="IBM Plex Sans"/>
                <a:sym typeface="IBM Plex Sans"/>
              </a:rPr>
              <a:t>: KyberSwap aimed to be a leading decentralized exchange (DEX) that allowed users to trade a wide variety of ERC-20 tokens directly from their wallets without the need for intermediaries or centralized exchanges.</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b="1" lang="en" sz="1000">
                <a:solidFill>
                  <a:schemeClr val="dk2"/>
                </a:solidFill>
                <a:latin typeface="IBM Plex Sans"/>
                <a:ea typeface="IBM Plex Sans"/>
                <a:cs typeface="IBM Plex Sans"/>
                <a:sym typeface="IBM Plex Sans"/>
              </a:rPr>
              <a:t>Liquidity Aggregation</a:t>
            </a:r>
            <a:r>
              <a:rPr lang="en" sz="1000">
                <a:solidFill>
                  <a:schemeClr val="dk2"/>
                </a:solidFill>
                <a:latin typeface="IBM Plex Sans"/>
                <a:ea typeface="IBM Plex Sans"/>
                <a:cs typeface="IBM Plex Sans"/>
                <a:sym typeface="IBM Plex Sans"/>
              </a:rPr>
              <a:t>: As a part of the Kyber Network ecosystem, KyberSwap contributed to aggregating liquidity from various sources, including Kyber's reserve managers and other liquidity providers. By pooling liquidity, KyberSwap aimed to ensure competitive rates and efficient trades for users.</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b="1" lang="en" sz="1000">
                <a:solidFill>
                  <a:schemeClr val="dk2"/>
                </a:solidFill>
                <a:latin typeface="IBM Plex Sans"/>
                <a:ea typeface="IBM Plex Sans"/>
                <a:cs typeface="IBM Plex Sans"/>
                <a:sym typeface="IBM Plex Sans"/>
              </a:rPr>
              <a:t>User-Friendly Interface</a:t>
            </a:r>
            <a:r>
              <a:rPr lang="en" sz="1000">
                <a:solidFill>
                  <a:schemeClr val="dk2"/>
                </a:solidFill>
                <a:latin typeface="IBM Plex Sans"/>
                <a:ea typeface="IBM Plex Sans"/>
                <a:cs typeface="IBM Plex Sans"/>
                <a:sym typeface="IBM Plex Sans"/>
              </a:rPr>
              <a:t>: KyberSwap focused on delivering a user-friendly and intuitive platform that made it accessible to both cryptocurrency beginners and experienced traders. </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b="1" lang="en" sz="1000">
                <a:solidFill>
                  <a:schemeClr val="dk2"/>
                </a:solidFill>
                <a:latin typeface="IBM Plex Sans"/>
                <a:ea typeface="IBM Plex Sans"/>
                <a:cs typeface="IBM Plex Sans"/>
                <a:sym typeface="IBM Plex Sans"/>
              </a:rPr>
              <a:t>Ecosystem Integration</a:t>
            </a:r>
            <a:r>
              <a:rPr lang="en" sz="1000">
                <a:solidFill>
                  <a:schemeClr val="dk2"/>
                </a:solidFill>
                <a:latin typeface="IBM Plex Sans"/>
                <a:ea typeface="IBM Plex Sans"/>
                <a:cs typeface="IBM Plex Sans"/>
                <a:sym typeface="IBM Plex Sans"/>
              </a:rPr>
              <a:t>: KyberSwap worked on integrating with various decentralized applications (dApps), wallets, and other platforms within the blockchain ecosystem. </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b="1" lang="en" sz="1000">
                <a:solidFill>
                  <a:schemeClr val="dk2"/>
                </a:solidFill>
                <a:latin typeface="IBM Plex Sans"/>
                <a:ea typeface="IBM Plex Sans"/>
                <a:cs typeface="IBM Plex Sans"/>
                <a:sym typeface="IBM Plex Sans"/>
              </a:rPr>
              <a:t>Decentralized Finance (DeFi) Growth</a:t>
            </a:r>
            <a:r>
              <a:rPr lang="en" sz="1000">
                <a:solidFill>
                  <a:schemeClr val="dk2"/>
                </a:solidFill>
                <a:latin typeface="IBM Plex Sans"/>
                <a:ea typeface="IBM Plex Sans"/>
                <a:cs typeface="IBM Plex Sans"/>
                <a:sym typeface="IBM Plex Sans"/>
              </a:rPr>
              <a:t>: KyberSwap actively participated in the DeFi space and supported various DeFi projects and initiatives. By facilitating token swaps for DeFi tokens, KyberSwap aimed to contribute to the growth and adoption of DeFi applications and protocols.</a:t>
            </a:r>
            <a:endParaRPr sz="1000">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g2582016d458_0_136"/>
          <p:cNvSpPr txBox="1"/>
          <p:nvPr/>
        </p:nvSpPr>
        <p:spPr>
          <a:xfrm>
            <a:off x="256032" y="585216"/>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CUSTOMER GOALS</a:t>
            </a:r>
            <a:endParaRPr b="1" i="0" sz="2000" u="none" cap="none" strike="noStrike">
              <a:solidFill>
                <a:schemeClr val="dk1"/>
              </a:solidFill>
              <a:latin typeface="Inter"/>
              <a:ea typeface="Inter"/>
              <a:cs typeface="Inter"/>
              <a:sym typeface="Inter"/>
            </a:endParaRPr>
          </a:p>
        </p:txBody>
      </p:sp>
      <p:sp>
        <p:nvSpPr>
          <p:cNvPr id="183" name="Google Shape;183;g2582016d458_0_136"/>
          <p:cNvSpPr txBox="1"/>
          <p:nvPr/>
        </p:nvSpPr>
        <p:spPr>
          <a:xfrm>
            <a:off x="329184" y="1115568"/>
            <a:ext cx="8473800" cy="3109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1" lang="en" sz="1000">
                <a:solidFill>
                  <a:schemeClr val="dk2"/>
                </a:solidFill>
                <a:latin typeface="IBM Plex Sans"/>
                <a:ea typeface="IBM Plex Sans"/>
                <a:cs typeface="IBM Plex Sans"/>
                <a:sym typeface="IBM Plex Sans"/>
              </a:rPr>
              <a:t>Easy Token Swaps</a:t>
            </a:r>
            <a:r>
              <a:rPr lang="en" sz="1000">
                <a:solidFill>
                  <a:schemeClr val="dk2"/>
                </a:solidFill>
                <a:latin typeface="IBM Plex Sans"/>
                <a:ea typeface="IBM Plex Sans"/>
                <a:cs typeface="IBM Plex Sans"/>
                <a:sym typeface="IBM Plex Sans"/>
              </a:rPr>
              <a:t>: Simplify the process of token swapping for customers by offering a user-friendly interface. KyberSwap aimed to make it quick and straightforward for users to exchange one ERC-20 token for another without the need for complex trading mechanisms.</a:t>
            </a:r>
            <a:endParaRPr sz="1000">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1" lang="en" sz="1000">
                <a:solidFill>
                  <a:schemeClr val="dk2"/>
                </a:solidFill>
                <a:latin typeface="IBM Plex Sans"/>
                <a:ea typeface="IBM Plex Sans"/>
                <a:cs typeface="IBM Plex Sans"/>
                <a:sym typeface="IBM Plex Sans"/>
              </a:rPr>
              <a:t>Non-Custodial Security</a:t>
            </a:r>
            <a:r>
              <a:rPr lang="en" sz="1000">
                <a:solidFill>
                  <a:schemeClr val="dk2"/>
                </a:solidFill>
                <a:latin typeface="IBM Plex Sans"/>
                <a:ea typeface="IBM Plex Sans"/>
                <a:cs typeface="IBM Plex Sans"/>
                <a:sym typeface="IBM Plex Sans"/>
              </a:rPr>
              <a:t>: Provide customers with a secure trading environment by being a non-custodial DEX. KyberSwap allowed users to connect their Ethereum wallets directly to the platform, ensuring that users retained full control of their private keys and funds throughout the trading process.</a:t>
            </a:r>
            <a:endParaRPr sz="1000">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1" lang="en" sz="1000">
                <a:solidFill>
                  <a:schemeClr val="dk2"/>
                </a:solidFill>
                <a:latin typeface="IBM Plex Sans"/>
                <a:ea typeface="IBM Plex Sans"/>
                <a:cs typeface="IBM Plex Sans"/>
                <a:sym typeface="IBM Plex Sans"/>
              </a:rPr>
              <a:t>Access to a Wide Range of Tokens</a:t>
            </a:r>
            <a:r>
              <a:rPr lang="en" sz="1000">
                <a:solidFill>
                  <a:schemeClr val="dk2"/>
                </a:solidFill>
                <a:latin typeface="IBM Plex Sans"/>
                <a:ea typeface="IBM Plex Sans"/>
                <a:cs typeface="IBM Plex Sans"/>
                <a:sym typeface="IBM Plex Sans"/>
              </a:rPr>
              <a:t>: Offer customers access to an extensive selection of ERC-20 tokens for trading. KyberSwap aimed to support popular tokens as well as emerging ones, ensuring that customers could easily swap their desired assets without needing to visit multiple exchanges.</a:t>
            </a:r>
            <a:endParaRPr sz="1000">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1" lang="en" sz="1000">
                <a:solidFill>
                  <a:schemeClr val="dk2"/>
                </a:solidFill>
                <a:latin typeface="IBM Plex Sans"/>
                <a:ea typeface="IBM Plex Sans"/>
                <a:cs typeface="IBM Plex Sans"/>
                <a:sym typeface="IBM Plex Sans"/>
              </a:rPr>
              <a:t>Competitive Rates</a:t>
            </a:r>
            <a:r>
              <a:rPr lang="en" sz="1000">
                <a:solidFill>
                  <a:schemeClr val="dk2"/>
                </a:solidFill>
                <a:latin typeface="IBM Plex Sans"/>
                <a:ea typeface="IBM Plex Sans"/>
                <a:cs typeface="IBM Plex Sans"/>
                <a:sym typeface="IBM Plex Sans"/>
              </a:rPr>
              <a:t>: Ensure competitive token exchange rates for customers by aggregating liquidity from various sources within the Kyber Network ecosystem. By having access to multiple liquidity providers, KyberSwap aimed to provide customers with optimal rates and minimize slippage.</a:t>
            </a:r>
            <a:endParaRPr sz="1000">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1" lang="en" sz="1000">
                <a:solidFill>
                  <a:schemeClr val="dk2"/>
                </a:solidFill>
                <a:latin typeface="IBM Plex Sans"/>
                <a:ea typeface="IBM Plex Sans"/>
                <a:cs typeface="IBM Plex Sans"/>
                <a:sym typeface="IBM Plex Sans"/>
              </a:rPr>
              <a:t>Transparent and Instant Transactions</a:t>
            </a:r>
            <a:r>
              <a:rPr lang="en" sz="1000">
                <a:solidFill>
                  <a:schemeClr val="dk2"/>
                </a:solidFill>
                <a:latin typeface="IBM Plex Sans"/>
                <a:ea typeface="IBM Plex Sans"/>
                <a:cs typeface="IBM Plex Sans"/>
                <a:sym typeface="IBM Plex Sans"/>
              </a:rPr>
              <a:t>: Deliver transparency and speed in token swaps. KyberSwap sought to provide real-time information about token prices and execute trades swiftly to enhance the customer experience.</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g2582016d458_0_7"/>
          <p:cNvSpPr txBox="1"/>
          <p:nvPr/>
        </p:nvSpPr>
        <p:spPr>
          <a:xfrm>
            <a:off x="256032" y="585216"/>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FINDINGS</a:t>
            </a:r>
            <a:endParaRPr b="1" i="0" sz="2000" u="none" cap="none" strike="noStrike">
              <a:solidFill>
                <a:schemeClr val="dk1"/>
              </a:solidFill>
              <a:latin typeface="Inter"/>
              <a:ea typeface="Inter"/>
              <a:cs typeface="Inter"/>
              <a:sym typeface="Inter"/>
            </a:endParaRPr>
          </a:p>
        </p:txBody>
      </p:sp>
      <p:sp>
        <p:nvSpPr>
          <p:cNvPr id="189" name="Google Shape;189;g2582016d458_0_7"/>
          <p:cNvSpPr txBox="1"/>
          <p:nvPr/>
        </p:nvSpPr>
        <p:spPr>
          <a:xfrm>
            <a:off x="256032" y="1115568"/>
            <a:ext cx="84126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800"/>
              </a:spcBef>
              <a:spcAft>
                <a:spcPts val="0"/>
              </a:spcAft>
              <a:buClr>
                <a:schemeClr val="dk1"/>
              </a:buClr>
              <a:buSzPts val="1100"/>
              <a:buFont typeface="Arial"/>
              <a:buNone/>
            </a:pPr>
            <a:r>
              <a:rPr b="1" i="0" lang="en" sz="1000" u="none" cap="none" strike="noStrike">
                <a:solidFill>
                  <a:schemeClr val="dk1"/>
                </a:solidFill>
                <a:latin typeface="IBM Plex Sans"/>
                <a:ea typeface="IBM Plex Sans"/>
                <a:cs typeface="IBM Plex Sans"/>
                <a:sym typeface="IBM Plex Sans"/>
              </a:rPr>
              <a:t>Heuristic Used</a:t>
            </a:r>
            <a:endParaRPr b="1" i="0" sz="1000" u="none" cap="none" strike="noStrike">
              <a:solidFill>
                <a:schemeClr val="dk1"/>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Select the appropriate heuristics principle that matches the usability issue you’ve identified.</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1" i="0" lang="en" sz="1000" u="none" cap="none" strike="noStrike">
                <a:solidFill>
                  <a:schemeClr val="dk1"/>
                </a:solidFill>
                <a:latin typeface="IBM Plex Sans"/>
                <a:ea typeface="IBM Plex Sans"/>
                <a:cs typeface="IBM Plex Sans"/>
                <a:sym typeface="IBM Plex Sans"/>
              </a:rPr>
              <a:t>Severity</a:t>
            </a:r>
            <a:endParaRPr b="1" i="0" sz="1000" u="none" cap="none" strike="noStrike">
              <a:solidFill>
                <a:schemeClr val="dk1"/>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From the severity scale, select the appropriate rating for the usability issue you’ve identified.</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1" i="0" lang="en" sz="1000" u="none" cap="none" strike="noStrike">
                <a:solidFill>
                  <a:schemeClr val="dk1"/>
                </a:solidFill>
                <a:latin typeface="IBM Plex Sans"/>
                <a:ea typeface="IBM Plex Sans"/>
                <a:cs typeface="IBM Plex Sans"/>
                <a:sym typeface="IBM Plex Sans"/>
              </a:rPr>
              <a:t>Issue and Recommendation </a:t>
            </a:r>
            <a:endParaRPr b="1" i="0" sz="1000" u="none" cap="none" strike="noStrike">
              <a:solidFill>
                <a:schemeClr val="dk1"/>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chemeClr val="dk2"/>
                </a:solidFill>
                <a:latin typeface="IBM Plex Sans"/>
                <a:ea typeface="IBM Plex Sans"/>
                <a:cs typeface="IBM Plex Sans"/>
                <a:sym typeface="IBM Plex Sans"/>
              </a:rPr>
              <a:t>Describe the usability issue and spell out your recommendations for UX improvements.</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b="0" i="0" sz="1000" u="none" cap="none" strike="noStrike">
              <a:solidFill>
                <a:schemeClr val="dk2"/>
              </a:solidFill>
              <a:highlight>
                <a:schemeClr val="lt1"/>
              </a:highlight>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400"/>
              <a:buFont typeface="Arial"/>
              <a:buNone/>
            </a:pPr>
            <a:r>
              <a:t/>
            </a:r>
            <a:endParaRPr b="0" i="0" sz="1000" u="none" cap="none" strike="noStrike">
              <a:solidFill>
                <a:schemeClr val="dk2"/>
              </a:solidFill>
              <a:highlight>
                <a:srgbClr val="FED670"/>
              </a:highlight>
              <a:latin typeface="IBM Plex Sans"/>
              <a:ea typeface="IBM Plex Sans"/>
              <a:cs typeface="IBM Plex Sans"/>
              <a:sym typeface="IBM Plex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193" name="Shape 193"/>
        <p:cNvGrpSpPr/>
        <p:nvPr/>
      </p:nvGrpSpPr>
      <p:grpSpPr>
        <a:xfrm>
          <a:off x="0" y="0"/>
          <a:ext cx="0" cy="0"/>
          <a:chOff x="0" y="0"/>
          <a:chExt cx="0" cy="0"/>
        </a:xfrm>
      </p:grpSpPr>
      <p:sp>
        <p:nvSpPr>
          <p:cNvPr id="194" name="Google Shape;194;g25db78d7008_0_12"/>
          <p:cNvSpPr txBox="1"/>
          <p:nvPr/>
        </p:nvSpPr>
        <p:spPr>
          <a:xfrm>
            <a:off x="364875" y="500750"/>
            <a:ext cx="129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KYBERSWAP</a:t>
            </a:r>
            <a:endParaRPr b="1" sz="1000">
              <a:solidFill>
                <a:srgbClr val="B78CF8"/>
              </a:solidFill>
              <a:latin typeface="IBM Plex Sans"/>
              <a:ea typeface="IBM Plex Sans"/>
              <a:cs typeface="IBM Plex Sans"/>
              <a:sym typeface="IBM Plex Sans"/>
            </a:endParaRPr>
          </a:p>
          <a:p>
            <a:pPr indent="0" lvl="0" marL="0" rtl="0" algn="l">
              <a:spcBef>
                <a:spcPts val="0"/>
              </a:spcBef>
              <a:spcAft>
                <a:spcPts val="0"/>
              </a:spcAft>
              <a:buClr>
                <a:schemeClr val="dk1"/>
              </a:buClr>
              <a:buSzPts val="1000"/>
              <a:buFont typeface="Arial"/>
              <a:buNone/>
            </a:pPr>
            <a:r>
              <a:rPr lang="en" sz="1000">
                <a:solidFill>
                  <a:schemeClr val="lt1"/>
                </a:solidFill>
                <a:latin typeface="IBM Plex Sans"/>
                <a:ea typeface="IBM Plex Sans"/>
                <a:cs typeface="IBM Plex Sans"/>
                <a:sym typeface="IBM Plex Sans"/>
              </a:rPr>
              <a:t>UX AUDIT REPORT</a:t>
            </a:r>
            <a:endParaRPr b="1" sz="1000">
              <a:solidFill>
                <a:srgbClr val="B78CF8"/>
              </a:solidFill>
              <a:latin typeface="IBM Plex Sans"/>
              <a:ea typeface="IBM Plex Sans"/>
              <a:cs typeface="IBM Plex Sans"/>
              <a:sym typeface="IBM Plex Sans"/>
            </a:endParaRPr>
          </a:p>
        </p:txBody>
      </p:sp>
      <p:sp>
        <p:nvSpPr>
          <p:cNvPr id="195" name="Google Shape;195;g25db78d7008_0_12"/>
          <p:cNvSpPr txBox="1"/>
          <p:nvPr/>
        </p:nvSpPr>
        <p:spPr>
          <a:xfrm>
            <a:off x="364875" y="2518200"/>
            <a:ext cx="3610800" cy="8004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n" sz="2000">
                <a:solidFill>
                  <a:schemeClr val="lt1"/>
                </a:solidFill>
                <a:latin typeface="Inter"/>
                <a:ea typeface="Inter"/>
                <a:cs typeface="Inter"/>
                <a:sym typeface="Inter"/>
              </a:rPr>
              <a:t>TASK ORIENTATION AND SITE FUNCTIONALITY</a:t>
            </a:r>
            <a:endParaRPr b="1" sz="2000">
              <a:solidFill>
                <a:schemeClr val="lt1"/>
              </a:solidFill>
              <a:latin typeface="Inter"/>
              <a:ea typeface="Inter"/>
              <a:cs typeface="Inter"/>
              <a:sym typeface="Inter"/>
            </a:endParaRPr>
          </a:p>
        </p:txBody>
      </p:sp>
      <p:sp>
        <p:nvSpPr>
          <p:cNvPr id="196" name="Google Shape;196;g25db78d7008_0_12"/>
          <p:cNvSpPr txBox="1"/>
          <p:nvPr/>
        </p:nvSpPr>
        <p:spPr>
          <a:xfrm>
            <a:off x="364875" y="3356400"/>
            <a:ext cx="4139400" cy="10314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lang="en" sz="1000">
                <a:solidFill>
                  <a:schemeClr val="lt1"/>
                </a:solidFill>
                <a:latin typeface="IBM Plex Sans"/>
                <a:ea typeface="IBM Plex Sans"/>
                <a:cs typeface="IBM Plex Sans"/>
                <a:sym typeface="IBM Plex Sans"/>
              </a:rPr>
              <a:t>People go to web sites to achieve particular goals, not to look around and admire the design. This means web pages needs to support customer tasks. A site is task oriented when it supports users in the effective and efficient completion of their tasks.</a:t>
            </a:r>
            <a:endParaRPr sz="1000">
              <a:solidFill>
                <a:schemeClr val="lt1"/>
              </a:solidFill>
              <a:latin typeface="IBM Plex Sans"/>
              <a:ea typeface="IBM Plex Sans"/>
              <a:cs typeface="IBM Plex Sans"/>
              <a:sym typeface="IBM Plex Sans"/>
            </a:endParaRPr>
          </a:p>
        </p:txBody>
      </p:sp>
      <p:pic>
        <p:nvPicPr>
          <p:cNvPr id="197" name="Google Shape;197;g25db78d7008_0_12"/>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sp>
        <p:nvSpPr>
          <p:cNvPr id="202" name="Google Shape;202;g2582016d458_0_12"/>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203" name="Google Shape;203;g2582016d458_0_12"/>
          <p:cNvSpPr txBox="1"/>
          <p:nvPr/>
        </p:nvSpPr>
        <p:spPr>
          <a:xfrm>
            <a:off x="324750" y="1118942"/>
            <a:ext cx="4359300" cy="1723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current platform fails to meet the crucial UX design principle of being free from irrelevant, unnecessary, and distracting information, which significantly hampers the overall user experience. The presence of extraneous content creates confusion, overwhelms users, and detracts from the platform's primary purpose, leading to a less effective and frustrating user journey</a:t>
            </a:r>
            <a:endParaRPr sz="1000">
              <a:solidFill>
                <a:schemeClr val="dk2"/>
              </a:solidFill>
              <a:latin typeface="IBM Plex Sans"/>
              <a:ea typeface="IBM Plex Sans"/>
              <a:cs typeface="IBM Plex Sans"/>
              <a:sym typeface="IBM Plex Sans"/>
            </a:endParaRPr>
          </a:p>
        </p:txBody>
      </p:sp>
      <p:sp>
        <p:nvSpPr>
          <p:cNvPr id="204" name="Google Shape;204;g2582016d458_0_12"/>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205" name="Google Shape;205;g2582016d458_0_12"/>
          <p:cNvSpPr txBox="1"/>
          <p:nvPr/>
        </p:nvSpPr>
        <p:spPr>
          <a:xfrm>
            <a:off x="4684050" y="1115568"/>
            <a:ext cx="4359300" cy="10314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Identify and remove any distracting elements, such as excessive animations, auto-playing videos, or irrelevant pop-ups. These distractions disrupt the user's focus and create a negative user experience.</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256c901fe12_2_67"/>
          <p:cNvSpPr txBox="1"/>
          <p:nvPr/>
        </p:nvSpPr>
        <p:spPr>
          <a:xfrm>
            <a:off x="660500" y="1798125"/>
            <a:ext cx="1901100" cy="1046700"/>
          </a:xfrm>
          <a:prstGeom prst="rect">
            <a:avLst/>
          </a:prstGeom>
          <a:noFill/>
          <a:ln>
            <a:noFill/>
          </a:ln>
        </p:spPr>
        <p:txBody>
          <a:bodyPr anchorCtr="0" anchor="ctr" bIns="91425" lIns="91425" spcFirstLastPara="1" rIns="91425" wrap="square" tIns="91425">
            <a:spAutoFit/>
          </a:bodyPr>
          <a:lstStyle/>
          <a:p>
            <a:pPr indent="0" lvl="0" marL="0" marR="0" rtl="0" algn="l">
              <a:lnSpc>
                <a:spcPct val="70000"/>
              </a:lnSpc>
              <a:spcBef>
                <a:spcPts val="0"/>
              </a:spcBef>
              <a:spcAft>
                <a:spcPts val="0"/>
              </a:spcAft>
              <a:buClr>
                <a:srgbClr val="000000"/>
              </a:buClr>
              <a:buSzPts val="1800"/>
              <a:buFont typeface="Arial"/>
              <a:buNone/>
            </a:pPr>
            <a:r>
              <a:rPr b="1" i="0" lang="en" sz="4000" u="none" cap="none" strike="noStrike">
                <a:solidFill>
                  <a:srgbClr val="212121"/>
                </a:solidFill>
                <a:latin typeface="Inter"/>
                <a:ea typeface="Inter"/>
                <a:cs typeface="Inter"/>
                <a:sym typeface="Inter"/>
              </a:rPr>
              <a:t>In this report</a:t>
            </a:r>
            <a:endParaRPr b="1" i="0" sz="4000" u="none" cap="none" strike="noStrike">
              <a:solidFill>
                <a:srgbClr val="212121"/>
              </a:solidFill>
              <a:latin typeface="Inter"/>
              <a:ea typeface="Inter"/>
              <a:cs typeface="Inter"/>
              <a:sym typeface="Inter"/>
            </a:endParaRPr>
          </a:p>
        </p:txBody>
      </p:sp>
      <p:sp>
        <p:nvSpPr>
          <p:cNvPr id="83" name="Google Shape;83;g256c901fe12_2_67"/>
          <p:cNvSpPr txBox="1"/>
          <p:nvPr/>
        </p:nvSpPr>
        <p:spPr>
          <a:xfrm>
            <a:off x="3209100" y="519700"/>
            <a:ext cx="5562900" cy="3678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IBM Plex Sans"/>
                <a:ea typeface="IBM Plex Sans"/>
                <a:cs typeface="IBM Plex Sans"/>
                <a:sym typeface="IBM Plex Sans"/>
              </a:rPr>
              <a:t>1. INTRODUCTION</a:t>
            </a:r>
            <a:r>
              <a:rPr b="1" i="0" lang="en" sz="1200" u="none" cap="none" strike="noStrike">
                <a:solidFill>
                  <a:srgbClr val="212121"/>
                </a:solidFill>
                <a:latin typeface="Inter"/>
                <a:ea typeface="Inter"/>
                <a:cs typeface="Inter"/>
                <a:sym typeface="Inter"/>
              </a:rPr>
              <a:t> </a:t>
            </a:r>
            <a:r>
              <a:rPr b="0" i="1" lang="en" sz="1200" u="none" cap="none" strike="noStrike">
                <a:solidFill>
                  <a:srgbClr val="212121"/>
                </a:solidFill>
                <a:latin typeface="IBM Plex Sans"/>
                <a:ea typeface="IBM Plex Sans"/>
                <a:cs typeface="IBM Plex Sans"/>
                <a:sym typeface="IBM Plex Sans"/>
              </a:rPr>
              <a:t>- What we did</a:t>
            </a:r>
            <a:endParaRPr b="0" i="1" sz="12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Executive Summary</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Goals and objectives</a:t>
            </a:r>
            <a:endParaRPr b="0" i="0" sz="1000" u="none" cap="none" strike="noStrike">
              <a:solidFill>
                <a:srgbClr val="212121"/>
              </a:solidFill>
              <a:latin typeface="IBM Plex Sans"/>
              <a:ea typeface="IBM Plex Sans"/>
              <a:cs typeface="IBM Plex Sans"/>
              <a:sym typeface="IBM Plex Sans"/>
            </a:endParaRPr>
          </a:p>
          <a:p>
            <a:pPr indent="0" lvl="0" marL="0" marR="0" rtl="0" algn="l">
              <a:lnSpc>
                <a:spcPct val="150000"/>
              </a:lnSpc>
              <a:spcBef>
                <a:spcPts val="1000"/>
              </a:spcBef>
              <a:spcAft>
                <a:spcPts val="0"/>
              </a:spcAft>
              <a:buClr>
                <a:srgbClr val="000000"/>
              </a:buClr>
              <a:buSzPts val="1200"/>
              <a:buFont typeface="Arial"/>
              <a:buNone/>
            </a:pPr>
            <a:r>
              <a:rPr b="1" i="0" lang="en" sz="1200" u="none" cap="none" strike="noStrike">
                <a:solidFill>
                  <a:schemeClr val="dk1"/>
                </a:solidFill>
                <a:latin typeface="Red Hat Display"/>
                <a:ea typeface="Red Hat Display"/>
                <a:cs typeface="Red Hat Display"/>
                <a:sym typeface="Red Hat Display"/>
              </a:rPr>
              <a:t>2. METHODOLOGY</a:t>
            </a:r>
            <a:r>
              <a:rPr b="0" i="0" lang="en" sz="1200" u="none" cap="none" strike="noStrike">
                <a:solidFill>
                  <a:srgbClr val="212121"/>
                </a:solidFill>
                <a:latin typeface="IBM Plex Sans"/>
                <a:ea typeface="IBM Plex Sans"/>
                <a:cs typeface="IBM Plex Sans"/>
                <a:sym typeface="IBM Plex Sans"/>
              </a:rPr>
              <a:t>-</a:t>
            </a:r>
            <a:r>
              <a:rPr b="0" i="1" lang="en" sz="1200" u="none" cap="none" strike="noStrike">
                <a:solidFill>
                  <a:srgbClr val="212121"/>
                </a:solidFill>
                <a:latin typeface="IBM Plex Sans"/>
                <a:ea typeface="IBM Plex Sans"/>
                <a:cs typeface="IBM Plex Sans"/>
                <a:sym typeface="IBM Plex Sans"/>
              </a:rPr>
              <a:t> Process and Methods</a:t>
            </a:r>
            <a:endParaRPr b="0" i="1" sz="12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Nielsen's Heuristic </a:t>
            </a:r>
            <a:r>
              <a:rPr b="0" i="0" lang="en" sz="1000" u="none" cap="none" strike="noStrike">
                <a:solidFill>
                  <a:schemeClr val="accent2"/>
                </a:solidFill>
                <a:latin typeface="IBM Plex Sans"/>
                <a:ea typeface="IBM Plex Sans"/>
                <a:cs typeface="IBM Plex Sans"/>
                <a:sym typeface="IBM Plex Sans"/>
              </a:rPr>
              <a:t>Evaluation</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Ben Shneiderman’s 'Eight Golden Rules of Interface Design</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Arnold Lund's 34 Usability Maxims</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Norman's Theory of Action</a:t>
            </a:r>
            <a:endParaRPr b="0" i="0" sz="10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Web3 Design Audit Checklist Based on Web3 Design Principles by Beltran</a:t>
            </a:r>
            <a:endParaRPr b="0" i="0" sz="1000" u="none" cap="none" strike="noStrike">
              <a:solidFill>
                <a:srgbClr val="212121"/>
              </a:solidFill>
              <a:latin typeface="IBM Plex Sans"/>
              <a:ea typeface="IBM Plex Sans"/>
              <a:cs typeface="IBM Plex Sans"/>
              <a:sym typeface="IBM Plex Sans"/>
            </a:endParaRPr>
          </a:p>
          <a:p>
            <a:pPr indent="0" lvl="0" marL="0" marR="0" rtl="0" algn="l">
              <a:lnSpc>
                <a:spcPct val="150000"/>
              </a:lnSpc>
              <a:spcBef>
                <a:spcPts val="1000"/>
              </a:spcBef>
              <a:spcAft>
                <a:spcPts val="0"/>
              </a:spcAft>
              <a:buClr>
                <a:srgbClr val="000000"/>
              </a:buClr>
              <a:buSzPts val="1200"/>
              <a:buFont typeface="Arial"/>
              <a:buNone/>
            </a:pPr>
            <a:r>
              <a:rPr b="1" i="0" lang="en" sz="1200" u="none" cap="none" strike="noStrike">
                <a:solidFill>
                  <a:schemeClr val="dk1"/>
                </a:solidFill>
                <a:latin typeface="Inter"/>
                <a:ea typeface="Inter"/>
                <a:cs typeface="Inter"/>
                <a:sym typeface="Inter"/>
              </a:rPr>
              <a:t>3. FINDINGS</a:t>
            </a:r>
            <a:r>
              <a:rPr b="1" i="0" lang="en" sz="1200" u="none" cap="none" strike="noStrike">
                <a:solidFill>
                  <a:srgbClr val="212121"/>
                </a:solidFill>
                <a:latin typeface="Inter"/>
                <a:ea typeface="Inter"/>
                <a:cs typeface="Inter"/>
                <a:sym typeface="Inter"/>
              </a:rPr>
              <a:t> </a:t>
            </a:r>
            <a:r>
              <a:rPr b="0" i="1" lang="en" sz="1200" u="none" cap="none" strike="noStrike">
                <a:solidFill>
                  <a:srgbClr val="212121"/>
                </a:solidFill>
                <a:latin typeface="IBM Plex Sans"/>
                <a:ea typeface="IBM Plex Sans"/>
                <a:cs typeface="IBM Plex Sans"/>
                <a:sym typeface="IBM Plex Sans"/>
              </a:rPr>
              <a:t>- What we tested on</a:t>
            </a:r>
            <a:endParaRPr b="0" i="1" sz="1200" u="none" cap="none" strike="noStrike">
              <a:solidFill>
                <a:srgbClr val="21212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rgbClr val="212121"/>
              </a:buClr>
              <a:buSzPts val="1000"/>
              <a:buFont typeface="IBM Plex Sans"/>
              <a:buChar char="-"/>
            </a:pPr>
            <a:r>
              <a:rPr b="0" i="0" lang="en" sz="1000" u="none" cap="none" strike="noStrike">
                <a:solidFill>
                  <a:srgbClr val="212121"/>
                </a:solidFill>
                <a:latin typeface="IBM Plex Sans"/>
                <a:ea typeface="IBM Plex Sans"/>
                <a:cs typeface="IBM Plex Sans"/>
                <a:sym typeface="IBM Plex Sans"/>
              </a:rPr>
              <a:t>Recommendations</a:t>
            </a:r>
            <a:endParaRPr b="0" i="0" sz="1000" u="none" cap="none" strike="noStrike">
              <a:solidFill>
                <a:srgbClr val="212121"/>
              </a:solidFill>
              <a:latin typeface="IBM Plex Sans"/>
              <a:ea typeface="IBM Plex Sans"/>
              <a:cs typeface="IBM Plex Sans"/>
              <a:sym typeface="IBM Plex Sans"/>
            </a:endParaRPr>
          </a:p>
          <a:p>
            <a:pPr indent="0" lvl="0" marL="0" marR="0" rtl="0" algn="l">
              <a:lnSpc>
                <a:spcPct val="150000"/>
              </a:lnSpc>
              <a:spcBef>
                <a:spcPts val="1000"/>
              </a:spcBef>
              <a:spcAft>
                <a:spcPts val="0"/>
              </a:spcAft>
              <a:buClr>
                <a:srgbClr val="000000"/>
              </a:buClr>
              <a:buSzPts val="1200"/>
              <a:buFont typeface="Arial"/>
              <a:buNone/>
            </a:pPr>
            <a:r>
              <a:rPr b="1" i="0" lang="en" sz="1200" u="none" cap="none" strike="noStrike">
                <a:solidFill>
                  <a:schemeClr val="dk1"/>
                </a:solidFill>
                <a:latin typeface="IBM Plex Sans"/>
                <a:ea typeface="IBM Plex Sans"/>
                <a:cs typeface="IBM Plex Sans"/>
                <a:sym typeface="IBM Plex Sans"/>
              </a:rPr>
              <a:t>4. INSIGHTS AND NEXT STEPS</a:t>
            </a:r>
            <a:r>
              <a:rPr b="0" i="0" lang="en" sz="1200" u="none" cap="none" strike="noStrike">
                <a:solidFill>
                  <a:schemeClr val="dk1"/>
                </a:solidFill>
                <a:latin typeface="IBM Plex Sans"/>
                <a:ea typeface="IBM Plex Sans"/>
                <a:cs typeface="IBM Plex Sans"/>
                <a:sym typeface="IBM Plex Sans"/>
              </a:rPr>
              <a:t> </a:t>
            </a:r>
            <a:r>
              <a:rPr b="0" i="1" lang="en" sz="1200" u="none" cap="none" strike="noStrike">
                <a:solidFill>
                  <a:schemeClr val="accent2"/>
                </a:solidFill>
                <a:latin typeface="IBM Plex Sans"/>
                <a:ea typeface="IBM Plex Sans"/>
                <a:cs typeface="IBM Plex Sans"/>
                <a:sym typeface="IBM Plex Sans"/>
              </a:rPr>
              <a:t>- What we tested on</a:t>
            </a:r>
            <a:endParaRPr b="0" i="1" sz="1200" u="none" cap="none" strike="noStrike">
              <a:solidFill>
                <a:schemeClr val="accent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accent2"/>
              </a:buClr>
              <a:buSzPts val="1000"/>
              <a:buFont typeface="IBM Plex Sans"/>
              <a:buChar char="-"/>
            </a:pPr>
            <a:r>
              <a:rPr b="0" i="0" lang="en" sz="1000" u="none" cap="none" strike="noStrike">
                <a:solidFill>
                  <a:schemeClr val="accent2"/>
                </a:solidFill>
                <a:latin typeface="IBM Plex Sans"/>
                <a:ea typeface="IBM Plex Sans"/>
                <a:cs typeface="IBM Plex Sans"/>
                <a:sym typeface="IBM Plex Sans"/>
              </a:rPr>
              <a:t>Recommendations</a:t>
            </a:r>
            <a:endParaRPr b="0" i="0" sz="1000" u="none" cap="none" strike="noStrike">
              <a:solidFill>
                <a:srgbClr val="212121"/>
              </a:solidFill>
              <a:latin typeface="IBM Plex Sans"/>
              <a:ea typeface="IBM Plex Sans"/>
              <a:cs typeface="IBM Plex Sans"/>
              <a:sym typeface="IBM Plex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 name="Shape 209"/>
        <p:cNvGrpSpPr/>
        <p:nvPr/>
      </p:nvGrpSpPr>
      <p:grpSpPr>
        <a:xfrm>
          <a:off x="0" y="0"/>
          <a:ext cx="0" cy="0"/>
          <a:chOff x="0" y="0"/>
          <a:chExt cx="0" cy="0"/>
        </a:xfrm>
      </p:grpSpPr>
      <p:pic>
        <p:nvPicPr>
          <p:cNvPr id="210" name="Google Shape;210;g23c03544c53_0_0"/>
          <p:cNvPicPr preferRelativeResize="0"/>
          <p:nvPr/>
        </p:nvPicPr>
        <p:blipFill>
          <a:blip r:embed="rId3">
            <a:alphaModFix/>
          </a:blip>
          <a:stretch>
            <a:fillRect/>
          </a:stretch>
        </p:blipFill>
        <p:spPr>
          <a:xfrm>
            <a:off x="1286400" y="242775"/>
            <a:ext cx="5999101" cy="3608250"/>
          </a:xfrm>
          <a:prstGeom prst="rect">
            <a:avLst/>
          </a:prstGeom>
          <a:noFill/>
          <a:ln>
            <a:noFill/>
          </a:ln>
        </p:spPr>
      </p:pic>
      <p:sp>
        <p:nvSpPr>
          <p:cNvPr id="211" name="Google Shape;211;g23c03544c53_0_0"/>
          <p:cNvSpPr txBox="1"/>
          <p:nvPr/>
        </p:nvSpPr>
        <p:spPr>
          <a:xfrm>
            <a:off x="1286400" y="3970400"/>
            <a:ext cx="5999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500"/>
              </a:spcBef>
              <a:spcAft>
                <a:spcPts val="1500"/>
              </a:spcAft>
              <a:buClr>
                <a:srgbClr val="000000"/>
              </a:buClr>
              <a:buSzPts val="1200"/>
              <a:buFont typeface="Arial"/>
              <a:buNone/>
            </a:pPr>
            <a:r>
              <a:rPr i="1" lang="en" sz="1000">
                <a:solidFill>
                  <a:schemeClr val="dk2"/>
                </a:solidFill>
                <a:latin typeface="IBM Plex Sans"/>
                <a:ea typeface="IBM Plex Sans"/>
                <a:cs typeface="IBM Plex Sans"/>
                <a:sym typeface="IBM Plex Sans"/>
              </a:rPr>
              <a:t>Presence of extraneous content creates confusion, overwhelms users, and detracts from the platform's primary purpose, </a:t>
            </a:r>
            <a:endParaRPr i="1"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215" name="Shape 215"/>
        <p:cNvGrpSpPr/>
        <p:nvPr/>
      </p:nvGrpSpPr>
      <p:grpSpPr>
        <a:xfrm>
          <a:off x="0" y="0"/>
          <a:ext cx="0" cy="0"/>
          <a:chOff x="0" y="0"/>
          <a:chExt cx="0" cy="0"/>
        </a:xfrm>
      </p:grpSpPr>
      <p:sp>
        <p:nvSpPr>
          <p:cNvPr id="216" name="Google Shape;216;g25db78d7008_0_20"/>
          <p:cNvSpPr txBox="1"/>
          <p:nvPr/>
        </p:nvSpPr>
        <p:spPr>
          <a:xfrm>
            <a:off x="364875" y="500750"/>
            <a:ext cx="129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KYBERSWAP</a:t>
            </a:r>
            <a:endParaRPr b="1" sz="1000">
              <a:solidFill>
                <a:srgbClr val="B78CF8"/>
              </a:solidFill>
              <a:latin typeface="IBM Plex Sans"/>
              <a:ea typeface="IBM Plex Sans"/>
              <a:cs typeface="IBM Plex Sans"/>
              <a:sym typeface="IBM Plex Sans"/>
            </a:endParaRPr>
          </a:p>
          <a:p>
            <a:pPr indent="0" lvl="0" marL="0" rtl="0" algn="l">
              <a:spcBef>
                <a:spcPts val="0"/>
              </a:spcBef>
              <a:spcAft>
                <a:spcPts val="0"/>
              </a:spcAft>
              <a:buClr>
                <a:schemeClr val="dk1"/>
              </a:buClr>
              <a:buSzPts val="1000"/>
              <a:buFont typeface="Arial"/>
              <a:buNone/>
            </a:pPr>
            <a:r>
              <a:rPr lang="en" sz="1000">
                <a:solidFill>
                  <a:schemeClr val="lt1"/>
                </a:solidFill>
                <a:latin typeface="IBM Plex Sans"/>
                <a:ea typeface="IBM Plex Sans"/>
                <a:cs typeface="IBM Plex Sans"/>
                <a:sym typeface="IBM Plex Sans"/>
              </a:rPr>
              <a:t>UX AUDIT REPORT</a:t>
            </a:r>
            <a:endParaRPr b="1" sz="1000">
              <a:solidFill>
                <a:srgbClr val="B78CF8"/>
              </a:solidFill>
              <a:latin typeface="IBM Plex Sans"/>
              <a:ea typeface="IBM Plex Sans"/>
              <a:cs typeface="IBM Plex Sans"/>
              <a:sym typeface="IBM Plex Sans"/>
            </a:endParaRPr>
          </a:p>
        </p:txBody>
      </p:sp>
      <p:sp>
        <p:nvSpPr>
          <p:cNvPr id="217" name="Google Shape;217;g25db78d7008_0_20"/>
          <p:cNvSpPr txBox="1"/>
          <p:nvPr/>
        </p:nvSpPr>
        <p:spPr>
          <a:xfrm>
            <a:off x="364875" y="1984600"/>
            <a:ext cx="42831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NAVIGATION AND INFORMATION ARCHITECTURE</a:t>
            </a:r>
            <a:endParaRPr b="1" i="0" sz="2000" u="none" cap="none" strike="noStrike">
              <a:solidFill>
                <a:schemeClr val="lt1"/>
              </a:solidFill>
              <a:latin typeface="Inter"/>
              <a:ea typeface="Inter"/>
              <a:cs typeface="Inter"/>
              <a:sym typeface="Inter"/>
            </a:endParaRPr>
          </a:p>
        </p:txBody>
      </p:sp>
      <p:sp>
        <p:nvSpPr>
          <p:cNvPr id="218" name="Google Shape;218;g25db78d7008_0_20"/>
          <p:cNvSpPr txBox="1"/>
          <p:nvPr/>
        </p:nvSpPr>
        <p:spPr>
          <a:xfrm>
            <a:off x="364875" y="2822800"/>
            <a:ext cx="6756900" cy="19164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1500"/>
              </a:spcBef>
              <a:spcAft>
                <a:spcPts val="0"/>
              </a:spcAft>
              <a:buClr>
                <a:schemeClr val="dk1"/>
              </a:buClr>
              <a:buSzPts val="1100"/>
              <a:buFont typeface="Arial"/>
              <a:buNone/>
            </a:pPr>
            <a:r>
              <a:rPr b="0" i="0" lang="en" sz="1000" u="none" cap="none" strike="noStrike">
                <a:solidFill>
                  <a:schemeClr val="lt1"/>
                </a:solidFill>
                <a:latin typeface="IBM Plex Sans"/>
                <a:ea typeface="IBM Plex Sans"/>
                <a:cs typeface="IBM Plex Sans"/>
                <a:sym typeface="IBM Plex Sans"/>
              </a:rPr>
              <a:t>System or mechanism that allows users to move through different sections, pages, or features of a digital product. It includes menus, links, buttons, search bars, and other interactive elements that help users find and navigate to desired content or perform specific actions. Effective navigation design ensures that users can easily understand and access different areas of the product, enhancing usability and user satisfaction.</a:t>
            </a:r>
            <a:endParaRPr b="0" i="0" sz="1000" u="none" cap="none" strike="noStrike">
              <a:solidFill>
                <a:schemeClr val="lt1"/>
              </a:solidFill>
              <a:latin typeface="IBM Plex Sans"/>
              <a:ea typeface="IBM Plex Sans"/>
              <a:cs typeface="IBM Plex Sans"/>
              <a:sym typeface="IBM Plex Sans"/>
            </a:endParaRPr>
          </a:p>
          <a:p>
            <a:pPr indent="0" lvl="0" marL="0" marR="0" rtl="0" algn="l">
              <a:lnSpc>
                <a:spcPct val="150000"/>
              </a:lnSpc>
              <a:spcBef>
                <a:spcPts val="1500"/>
              </a:spcBef>
              <a:spcAft>
                <a:spcPts val="1500"/>
              </a:spcAft>
              <a:buClr>
                <a:schemeClr val="dk1"/>
              </a:buClr>
              <a:buSzPts val="1100"/>
              <a:buFont typeface="Arial"/>
              <a:buNone/>
            </a:pPr>
            <a:r>
              <a:rPr b="0" i="0" lang="en" sz="1000" u="none" cap="none" strike="noStrike">
                <a:solidFill>
                  <a:schemeClr val="lt1"/>
                </a:solidFill>
                <a:latin typeface="IBM Plex Sans"/>
                <a:ea typeface="IBM Plex Sans"/>
                <a:cs typeface="IBM Plex Sans"/>
                <a:sym typeface="IBM Plex Sans"/>
              </a:rPr>
              <a:t>Information architecture (IA) involves the organization and structure of information within a digital product to facilitate efficient and intuitive access. It focuses on grouping and categorizing content in a logical and meaningful manner, ensuring that information is well-organized, easily discoverable, and understandable to users</a:t>
            </a:r>
            <a:endParaRPr b="0" i="0" sz="1000" u="none" cap="none" strike="noStrike">
              <a:solidFill>
                <a:schemeClr val="lt1"/>
              </a:solidFill>
              <a:latin typeface="IBM Plex Sans"/>
              <a:ea typeface="IBM Plex Sans"/>
              <a:cs typeface="IBM Plex Sans"/>
              <a:sym typeface="IBM Plex Sans"/>
            </a:endParaRPr>
          </a:p>
        </p:txBody>
      </p:sp>
      <p:pic>
        <p:nvPicPr>
          <p:cNvPr id="219" name="Google Shape;219;g25db78d7008_0_20"/>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3" name="Shape 223"/>
        <p:cNvGrpSpPr/>
        <p:nvPr/>
      </p:nvGrpSpPr>
      <p:grpSpPr>
        <a:xfrm>
          <a:off x="0" y="0"/>
          <a:ext cx="0" cy="0"/>
          <a:chOff x="0" y="0"/>
          <a:chExt cx="0" cy="0"/>
        </a:xfrm>
      </p:grpSpPr>
      <p:sp>
        <p:nvSpPr>
          <p:cNvPr id="224" name="Google Shape;224;g23bfd57cb8e_0_17"/>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225" name="Google Shape;225;g23bfd57cb8e_0_17"/>
          <p:cNvSpPr txBox="1"/>
          <p:nvPr/>
        </p:nvSpPr>
        <p:spPr>
          <a:xfrm>
            <a:off x="324750" y="1118942"/>
            <a:ext cx="4359300" cy="10314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This absence of visual feedback in “some” parts of the platform features creates confusion for users, making it difficult for them to identify interactive elements, resulting in a frustrating and unintuitive user experience.</a:t>
            </a:r>
            <a:endParaRPr sz="1000">
              <a:solidFill>
                <a:schemeClr val="dk2"/>
              </a:solidFill>
              <a:latin typeface="IBM Plex Sans"/>
              <a:ea typeface="IBM Plex Sans"/>
              <a:cs typeface="IBM Plex Sans"/>
              <a:sym typeface="IBM Plex Sans"/>
            </a:endParaRPr>
          </a:p>
        </p:txBody>
      </p:sp>
      <p:sp>
        <p:nvSpPr>
          <p:cNvPr id="226" name="Google Shape;226;g23bfd57cb8e_0_17"/>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227" name="Google Shape;227;g23bfd57cb8e_0_17"/>
          <p:cNvSpPr txBox="1"/>
          <p:nvPr/>
        </p:nvSpPr>
        <p:spPr>
          <a:xfrm>
            <a:off x="4684050" y="1115568"/>
            <a:ext cx="4359300" cy="2185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Apply hover states to  “all” clickable elements such as buttons, links, and interactive components. When the mouse hovers over these elements, provide a clear visual change, such as color change, underline, or subtle animation, to indicate their interactive nature.</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Ensure that hover states are consistent across the platform. All clickable elements should exhibit a similar response when hovered over, creating a sense of familiarity and predictability for users.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 name="Shape 231"/>
        <p:cNvGrpSpPr/>
        <p:nvPr/>
      </p:nvGrpSpPr>
      <p:grpSpPr>
        <a:xfrm>
          <a:off x="0" y="0"/>
          <a:ext cx="0" cy="0"/>
          <a:chOff x="0" y="0"/>
          <a:chExt cx="0" cy="0"/>
        </a:xfrm>
      </p:grpSpPr>
      <p:pic>
        <p:nvPicPr>
          <p:cNvPr id="232" name="Google Shape;232;g23c03544c53_5_0"/>
          <p:cNvPicPr preferRelativeResize="0"/>
          <p:nvPr/>
        </p:nvPicPr>
        <p:blipFill rotWithShape="1">
          <a:blip r:embed="rId3">
            <a:alphaModFix/>
          </a:blip>
          <a:srcRect b="0" l="1408" r="1418" t="0"/>
          <a:stretch/>
        </p:blipFill>
        <p:spPr>
          <a:xfrm>
            <a:off x="1613825" y="351900"/>
            <a:ext cx="5618826" cy="3379526"/>
          </a:xfrm>
          <a:prstGeom prst="rect">
            <a:avLst/>
          </a:prstGeom>
          <a:noFill/>
          <a:ln>
            <a:noFill/>
          </a:ln>
        </p:spPr>
      </p:pic>
      <p:sp>
        <p:nvSpPr>
          <p:cNvPr id="233" name="Google Shape;233;g23c03544c53_5_0"/>
          <p:cNvSpPr txBox="1"/>
          <p:nvPr/>
        </p:nvSpPr>
        <p:spPr>
          <a:xfrm>
            <a:off x="1613825" y="3922650"/>
            <a:ext cx="5999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500"/>
              </a:spcBef>
              <a:spcAft>
                <a:spcPts val="1500"/>
              </a:spcAft>
              <a:buClr>
                <a:srgbClr val="000000"/>
              </a:buClr>
              <a:buSzPts val="1200"/>
              <a:buFont typeface="Arial"/>
              <a:buNone/>
            </a:pPr>
            <a:r>
              <a:rPr i="1" lang="en" sz="1000">
                <a:solidFill>
                  <a:schemeClr val="dk2"/>
                </a:solidFill>
                <a:latin typeface="IBM Plex Sans"/>
                <a:ea typeface="IBM Plex Sans"/>
                <a:cs typeface="IBM Plex Sans"/>
                <a:sym typeface="IBM Plex Sans"/>
              </a:rPr>
              <a:t>Absence of visual feedback on hover  in “some” parts of the platform features creates confusion for users, making it difficult for them to identify interactive elements asides from cursor changes.</a:t>
            </a:r>
            <a:endParaRPr i="1"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237" name="Shape 237"/>
        <p:cNvGrpSpPr/>
        <p:nvPr/>
      </p:nvGrpSpPr>
      <p:grpSpPr>
        <a:xfrm>
          <a:off x="0" y="0"/>
          <a:ext cx="0" cy="0"/>
          <a:chOff x="0" y="0"/>
          <a:chExt cx="0" cy="0"/>
        </a:xfrm>
      </p:grpSpPr>
      <p:sp>
        <p:nvSpPr>
          <p:cNvPr id="238" name="Google Shape;238;g25db78d7008_0_29"/>
          <p:cNvSpPr txBox="1"/>
          <p:nvPr/>
        </p:nvSpPr>
        <p:spPr>
          <a:xfrm>
            <a:off x="364875" y="500750"/>
            <a:ext cx="129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KYBERSWAP</a:t>
            </a:r>
            <a:endParaRPr b="1" sz="1000">
              <a:solidFill>
                <a:srgbClr val="B78CF8"/>
              </a:solidFill>
              <a:latin typeface="IBM Plex Sans"/>
              <a:ea typeface="IBM Plex Sans"/>
              <a:cs typeface="IBM Plex Sans"/>
              <a:sym typeface="IBM Plex Sans"/>
            </a:endParaRPr>
          </a:p>
          <a:p>
            <a:pPr indent="0" lvl="0" marL="0" rtl="0" algn="l">
              <a:spcBef>
                <a:spcPts val="0"/>
              </a:spcBef>
              <a:spcAft>
                <a:spcPts val="0"/>
              </a:spcAft>
              <a:buClr>
                <a:schemeClr val="dk1"/>
              </a:buClr>
              <a:buSzPts val="1000"/>
              <a:buFont typeface="Arial"/>
              <a:buNone/>
            </a:pPr>
            <a:r>
              <a:rPr lang="en" sz="1000">
                <a:solidFill>
                  <a:schemeClr val="lt1"/>
                </a:solidFill>
                <a:latin typeface="IBM Plex Sans"/>
                <a:ea typeface="IBM Plex Sans"/>
                <a:cs typeface="IBM Plex Sans"/>
                <a:sym typeface="IBM Plex Sans"/>
              </a:rPr>
              <a:t>UX AUDIT REPORT</a:t>
            </a:r>
            <a:endParaRPr b="1" sz="1000">
              <a:solidFill>
                <a:srgbClr val="B78CF8"/>
              </a:solidFill>
              <a:latin typeface="IBM Plex Sans"/>
              <a:ea typeface="IBM Plex Sans"/>
              <a:cs typeface="IBM Plex Sans"/>
              <a:sym typeface="IBM Plex Sans"/>
            </a:endParaRPr>
          </a:p>
        </p:txBody>
      </p:sp>
      <p:sp>
        <p:nvSpPr>
          <p:cNvPr id="239" name="Google Shape;239;g25db78d7008_0_29"/>
          <p:cNvSpPr txBox="1"/>
          <p:nvPr/>
        </p:nvSpPr>
        <p:spPr>
          <a:xfrm>
            <a:off x="364875" y="2810050"/>
            <a:ext cx="4477800" cy="4926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n" sz="2000">
                <a:solidFill>
                  <a:schemeClr val="lt1"/>
                </a:solidFill>
                <a:latin typeface="Inter"/>
                <a:ea typeface="Inter"/>
                <a:cs typeface="Inter"/>
                <a:sym typeface="Inter"/>
              </a:rPr>
              <a:t>SEARCH USABILITY</a:t>
            </a:r>
            <a:endParaRPr b="1" sz="2000">
              <a:solidFill>
                <a:schemeClr val="lt1"/>
              </a:solidFill>
              <a:latin typeface="Inter"/>
              <a:ea typeface="Inter"/>
              <a:cs typeface="Inter"/>
              <a:sym typeface="Inter"/>
            </a:endParaRPr>
          </a:p>
        </p:txBody>
      </p:sp>
      <p:sp>
        <p:nvSpPr>
          <p:cNvPr id="240" name="Google Shape;240;g25db78d7008_0_29"/>
          <p:cNvSpPr txBox="1"/>
          <p:nvPr/>
        </p:nvSpPr>
        <p:spPr>
          <a:xfrm>
            <a:off x="364875" y="3302650"/>
            <a:ext cx="6444900" cy="10314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1500"/>
              </a:spcBef>
              <a:spcAft>
                <a:spcPts val="1500"/>
              </a:spcAft>
              <a:buClr>
                <a:schemeClr val="dk1"/>
              </a:buClr>
              <a:buSzPts val="1100"/>
              <a:buFont typeface="Arial"/>
              <a:buNone/>
            </a:pPr>
            <a:r>
              <a:rPr lang="en" sz="1000">
                <a:solidFill>
                  <a:schemeClr val="lt1"/>
                </a:solidFill>
                <a:latin typeface="IBM Plex Sans"/>
                <a:ea typeface="IBM Plex Sans"/>
                <a:cs typeface="IBM Plex Sans"/>
                <a:sym typeface="IBM Plex Sans"/>
              </a:rPr>
              <a:t>Search is one of the dominant ways that many customers interact with web sites. A good search engine needs to acknowledge the 'human' side of searching, which means dealing with spelling errors and synonyms (such as 'laptop' for 'notebook'). Google has set the standard for how search should look and behave, and many of these guidelines are based on this best practice</a:t>
            </a:r>
            <a:endParaRPr sz="1000">
              <a:solidFill>
                <a:schemeClr val="lt1"/>
              </a:solidFill>
              <a:latin typeface="IBM Plex Sans"/>
              <a:ea typeface="IBM Plex Sans"/>
              <a:cs typeface="IBM Plex Sans"/>
              <a:sym typeface="IBM Plex Sans"/>
            </a:endParaRPr>
          </a:p>
        </p:txBody>
      </p:sp>
      <p:pic>
        <p:nvPicPr>
          <p:cNvPr id="241" name="Google Shape;241;g25db78d7008_0_29"/>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 name="Shape 245"/>
        <p:cNvGrpSpPr/>
        <p:nvPr/>
      </p:nvGrpSpPr>
      <p:grpSpPr>
        <a:xfrm>
          <a:off x="0" y="0"/>
          <a:ext cx="0" cy="0"/>
          <a:chOff x="0" y="0"/>
          <a:chExt cx="0" cy="0"/>
        </a:xfrm>
      </p:grpSpPr>
      <p:sp>
        <p:nvSpPr>
          <p:cNvPr id="246" name="Google Shape;246;g23bfd57cb8e_0_28"/>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rgbClr val="F1C232"/>
                </a:solidFill>
                <a:latin typeface="Inter"/>
                <a:ea typeface="Inter"/>
                <a:cs typeface="Inter"/>
                <a:sym typeface="Inter"/>
              </a:rPr>
              <a:t>(</a:t>
            </a:r>
            <a:r>
              <a:rPr b="1" lang="en" sz="1200">
                <a:solidFill>
                  <a:srgbClr val="F1C232"/>
                </a:solidFill>
                <a:latin typeface="Inter"/>
                <a:ea typeface="Inter"/>
                <a:cs typeface="Inter"/>
                <a:sym typeface="Inter"/>
              </a:rPr>
              <a:t>MEDIUM</a:t>
            </a:r>
            <a:r>
              <a:rPr b="1" i="0" lang="en" sz="1200" u="none" cap="none" strike="noStrike">
                <a:solidFill>
                  <a:srgbClr val="F1C232"/>
                </a:solidFill>
                <a:latin typeface="Inter"/>
                <a:ea typeface="Inter"/>
                <a:cs typeface="Inter"/>
                <a:sym typeface="Inter"/>
              </a:rPr>
              <a:t>)</a:t>
            </a:r>
            <a:endParaRPr b="1" i="0" sz="1200" u="none" cap="none" strike="noStrike">
              <a:solidFill>
                <a:srgbClr val="F1C232"/>
              </a:solidFill>
              <a:latin typeface="Inter"/>
              <a:ea typeface="Inter"/>
              <a:cs typeface="Inter"/>
              <a:sym typeface="Inter"/>
            </a:endParaRPr>
          </a:p>
        </p:txBody>
      </p:sp>
      <p:sp>
        <p:nvSpPr>
          <p:cNvPr id="247" name="Google Shape;247;g23bfd57cb8e_0_28"/>
          <p:cNvSpPr txBox="1"/>
          <p:nvPr/>
        </p:nvSpPr>
        <p:spPr>
          <a:xfrm>
            <a:off x="324750" y="1118942"/>
            <a:ext cx="4359300" cy="2185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search results page does not clearly indicate the number of retrieved results.  Providing the number of retrieved results enhances transparency and assists users in gauging the relevance of their search queries</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current platform fails to provide a more powerful search interface to help users refine their searches effectively, which significantly impacts the overall user experience. The absence of a user-friendly "revise search" or "refine search" feature hinders users' ability to find specific and relevant content.</a:t>
            </a:r>
            <a:endParaRPr sz="1000">
              <a:solidFill>
                <a:schemeClr val="dk2"/>
              </a:solidFill>
              <a:latin typeface="IBM Plex Sans"/>
              <a:ea typeface="IBM Plex Sans"/>
              <a:cs typeface="IBM Plex Sans"/>
              <a:sym typeface="IBM Plex Sans"/>
            </a:endParaRPr>
          </a:p>
        </p:txBody>
      </p:sp>
      <p:sp>
        <p:nvSpPr>
          <p:cNvPr id="248" name="Google Shape;248;g23bfd57cb8e_0_28"/>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249" name="Google Shape;249;g23bfd57cb8e_0_28"/>
          <p:cNvSpPr txBox="1"/>
          <p:nvPr/>
        </p:nvSpPr>
        <p:spPr>
          <a:xfrm>
            <a:off x="4684050" y="1115568"/>
            <a:ext cx="4359300" cy="1723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Clearly indicate the number of retrieved results on the search results page to provide users with an understanding of the search result scope and quantity</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Introduce a prominent "revise search" or "refine search" feature that allows users to adjust and narrow down their search criteria. This advanced search option should be easily accessible from the search results page and offer a variety of filter options.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 name="Shape 253"/>
        <p:cNvGrpSpPr/>
        <p:nvPr/>
      </p:nvGrpSpPr>
      <p:grpSpPr>
        <a:xfrm>
          <a:off x="0" y="0"/>
          <a:ext cx="0" cy="0"/>
          <a:chOff x="0" y="0"/>
          <a:chExt cx="0" cy="0"/>
        </a:xfrm>
      </p:grpSpPr>
      <p:sp>
        <p:nvSpPr>
          <p:cNvPr id="254" name="Google Shape;254;g23bfd57cb8e_0_37"/>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255" name="Google Shape;255;g23bfd57cb8e_0_37"/>
          <p:cNvSpPr txBox="1"/>
          <p:nvPr/>
        </p:nvSpPr>
        <p:spPr>
          <a:xfrm>
            <a:off x="324750" y="1118942"/>
            <a:ext cx="4359300" cy="2185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current platform lacks the functionality to allow users to set up complex searches and save them for regular execution, significantly impacting the user experience. This absence of a feature to save and execute custom searches prevents users from staying up-to-date with dynamic content efficiently, leading to frustration and reduced user engagement.</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Users are unable to understand the boundaries of the search results, leading to confusion and frustration when attempting to find relevant information.</a:t>
            </a:r>
            <a:endParaRPr sz="1000">
              <a:solidFill>
                <a:schemeClr val="dk2"/>
              </a:solidFill>
              <a:latin typeface="IBM Plex Sans"/>
              <a:ea typeface="IBM Plex Sans"/>
              <a:cs typeface="IBM Plex Sans"/>
              <a:sym typeface="IBM Plex Sans"/>
            </a:endParaRPr>
          </a:p>
        </p:txBody>
      </p:sp>
      <p:sp>
        <p:nvSpPr>
          <p:cNvPr id="256" name="Google Shape;256;g23bfd57cb8e_0_37"/>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257" name="Google Shape;257;g23bfd57cb8e_0_37"/>
          <p:cNvSpPr txBox="1"/>
          <p:nvPr/>
        </p:nvSpPr>
        <p:spPr>
          <a:xfrm>
            <a:off x="4684050" y="1115568"/>
            <a:ext cx="4359300" cy="1954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Implement a user-friendly feature that allows users to create and save complex searches based on their specific criteria. This feature should enable users to define various search parameters and save them for future use.</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Clearly communicate the scope of the search on the search results page. Include information about the searched content, databases, or categories covered by the search to provide users with a clear understanding of what the results encompass.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261" name="Shape 261"/>
        <p:cNvGrpSpPr/>
        <p:nvPr/>
      </p:nvGrpSpPr>
      <p:grpSpPr>
        <a:xfrm>
          <a:off x="0" y="0"/>
          <a:ext cx="0" cy="0"/>
          <a:chOff x="0" y="0"/>
          <a:chExt cx="0" cy="0"/>
        </a:xfrm>
      </p:grpSpPr>
      <p:sp>
        <p:nvSpPr>
          <p:cNvPr id="262" name="Google Shape;262;g25db78d7008_0_50"/>
          <p:cNvSpPr txBox="1"/>
          <p:nvPr/>
        </p:nvSpPr>
        <p:spPr>
          <a:xfrm>
            <a:off x="364875" y="500750"/>
            <a:ext cx="129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KYBERSWAP</a:t>
            </a:r>
            <a:endParaRPr b="1" sz="1000">
              <a:solidFill>
                <a:srgbClr val="B78CF8"/>
              </a:solidFill>
              <a:latin typeface="IBM Plex Sans"/>
              <a:ea typeface="IBM Plex Sans"/>
              <a:cs typeface="IBM Plex Sans"/>
              <a:sym typeface="IBM Plex Sans"/>
            </a:endParaRPr>
          </a:p>
          <a:p>
            <a:pPr indent="0" lvl="0" marL="0" rtl="0" algn="l">
              <a:spcBef>
                <a:spcPts val="0"/>
              </a:spcBef>
              <a:spcAft>
                <a:spcPts val="0"/>
              </a:spcAft>
              <a:buClr>
                <a:schemeClr val="dk1"/>
              </a:buClr>
              <a:buSzPts val="1000"/>
              <a:buFont typeface="Arial"/>
              <a:buNone/>
            </a:pPr>
            <a:r>
              <a:rPr lang="en" sz="1000">
                <a:solidFill>
                  <a:schemeClr val="lt1"/>
                </a:solidFill>
                <a:latin typeface="IBM Plex Sans"/>
                <a:ea typeface="IBM Plex Sans"/>
                <a:cs typeface="IBM Plex Sans"/>
                <a:sym typeface="IBM Plex Sans"/>
              </a:rPr>
              <a:t>UX AUDIT REPORT</a:t>
            </a:r>
            <a:endParaRPr b="1" sz="1000">
              <a:solidFill>
                <a:srgbClr val="B78CF8"/>
              </a:solidFill>
              <a:latin typeface="IBM Plex Sans"/>
              <a:ea typeface="IBM Plex Sans"/>
              <a:cs typeface="IBM Plex Sans"/>
              <a:sym typeface="IBM Plex Sans"/>
            </a:endParaRPr>
          </a:p>
        </p:txBody>
      </p:sp>
      <p:sp>
        <p:nvSpPr>
          <p:cNvPr id="263" name="Google Shape;263;g25db78d7008_0_50"/>
          <p:cNvSpPr txBox="1"/>
          <p:nvPr/>
        </p:nvSpPr>
        <p:spPr>
          <a:xfrm>
            <a:off x="364875" y="2991900"/>
            <a:ext cx="61983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2000" u="none" cap="none" strike="noStrike">
                <a:solidFill>
                  <a:schemeClr val="lt1"/>
                </a:solidFill>
                <a:latin typeface="Red Hat Display"/>
                <a:ea typeface="Red Hat Display"/>
                <a:cs typeface="Red Hat Display"/>
                <a:sym typeface="Red Hat Display"/>
              </a:rPr>
              <a:t>TRANSPARENCY OF DATA PROVENANCE</a:t>
            </a:r>
            <a:endParaRPr b="1" i="0" sz="2000" u="none" cap="none" strike="noStrike">
              <a:solidFill>
                <a:schemeClr val="lt1"/>
              </a:solidFill>
              <a:latin typeface="Inter"/>
              <a:ea typeface="Inter"/>
              <a:cs typeface="Inter"/>
              <a:sym typeface="Inter"/>
            </a:endParaRPr>
          </a:p>
        </p:txBody>
      </p:sp>
      <p:sp>
        <p:nvSpPr>
          <p:cNvPr id="264" name="Google Shape;264;g25db78d7008_0_50"/>
          <p:cNvSpPr txBox="1"/>
          <p:nvPr/>
        </p:nvSpPr>
        <p:spPr>
          <a:xfrm>
            <a:off x="364875" y="3830100"/>
            <a:ext cx="6375300" cy="869700"/>
          </a:xfrm>
          <a:prstGeom prst="rect">
            <a:avLst/>
          </a:prstGeom>
          <a:noFill/>
          <a:ln>
            <a:noFill/>
          </a:ln>
        </p:spPr>
        <p:txBody>
          <a:bodyPr anchorCtr="0" anchor="b" bIns="91425" lIns="91425" spcFirstLastPara="1" rIns="91425" wrap="square" tIns="91425">
            <a:spAutoFit/>
          </a:bodyPr>
          <a:lstStyle/>
          <a:p>
            <a:pPr indent="-292100" lvl="0" marL="457200" marR="0" rtl="0" algn="l">
              <a:lnSpc>
                <a:spcPct val="115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Does the application clearly indicate which data comes from the blockchain and which does not?</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15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Are the addresses of the contracts clearly stated?</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15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Are all blockchain data linked to independent blockchain explorers?</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15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Is it clear which data comes from oracles?</a:t>
            </a:r>
            <a:endParaRPr b="0" i="0" sz="1000" u="none" cap="none" strike="noStrike">
              <a:solidFill>
                <a:schemeClr val="lt1"/>
              </a:solidFill>
              <a:latin typeface="IBM Plex Sans"/>
              <a:ea typeface="IBM Plex Sans"/>
              <a:cs typeface="IBM Plex Sans"/>
              <a:sym typeface="IBM Plex Sans"/>
            </a:endParaRPr>
          </a:p>
        </p:txBody>
      </p:sp>
      <p:pic>
        <p:nvPicPr>
          <p:cNvPr id="265" name="Google Shape;265;g25db78d7008_0_50"/>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 name="Shape 269"/>
        <p:cNvGrpSpPr/>
        <p:nvPr/>
      </p:nvGrpSpPr>
      <p:grpSpPr>
        <a:xfrm>
          <a:off x="0" y="0"/>
          <a:ext cx="0" cy="0"/>
          <a:chOff x="0" y="0"/>
          <a:chExt cx="0" cy="0"/>
        </a:xfrm>
      </p:grpSpPr>
      <p:sp>
        <p:nvSpPr>
          <p:cNvPr id="270" name="Google Shape;270;g23bfd57cb8e_0_8"/>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271" name="Google Shape;271;g23bfd57cb8e_0_8"/>
          <p:cNvSpPr txBox="1"/>
          <p:nvPr/>
        </p:nvSpPr>
        <p:spPr>
          <a:xfrm>
            <a:off x="324750" y="1118942"/>
            <a:ext cx="4359300" cy="5694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provide clear indications regarding the origin of data from oracles.</a:t>
            </a:r>
            <a:endParaRPr sz="1000">
              <a:solidFill>
                <a:schemeClr val="dk2"/>
              </a:solidFill>
              <a:latin typeface="IBM Plex Sans"/>
              <a:ea typeface="IBM Plex Sans"/>
              <a:cs typeface="IBM Plex Sans"/>
              <a:sym typeface="IBM Plex Sans"/>
            </a:endParaRPr>
          </a:p>
        </p:txBody>
      </p:sp>
      <p:sp>
        <p:nvSpPr>
          <p:cNvPr id="272" name="Google Shape;272;g23bfd57cb8e_0_8"/>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273" name="Google Shape;273;g23bfd57cb8e_0_8"/>
          <p:cNvSpPr txBox="1"/>
          <p:nvPr/>
        </p:nvSpPr>
        <p:spPr>
          <a:xfrm>
            <a:off x="4684050" y="1115568"/>
            <a:ext cx="4359300" cy="5694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Enhance Oracle Data Transparency: Clearly disclose the sources of data obtained from oracle</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277" name="Shape 277"/>
        <p:cNvGrpSpPr/>
        <p:nvPr/>
      </p:nvGrpSpPr>
      <p:grpSpPr>
        <a:xfrm>
          <a:off x="0" y="0"/>
          <a:ext cx="0" cy="0"/>
          <a:chOff x="0" y="0"/>
          <a:chExt cx="0" cy="0"/>
        </a:xfrm>
      </p:grpSpPr>
      <p:pic>
        <p:nvPicPr>
          <p:cNvPr id="278" name="Google Shape;278;g25db78d7008_0_57"/>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
        <p:nvSpPr>
          <p:cNvPr id="279" name="Google Shape;279;g25db78d7008_0_57"/>
          <p:cNvSpPr txBox="1"/>
          <p:nvPr/>
        </p:nvSpPr>
        <p:spPr>
          <a:xfrm>
            <a:off x="364875" y="500750"/>
            <a:ext cx="129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KYBERSWAP</a:t>
            </a:r>
            <a:endParaRPr b="1" sz="1000">
              <a:solidFill>
                <a:srgbClr val="B78CF8"/>
              </a:solidFill>
              <a:latin typeface="IBM Plex Sans"/>
              <a:ea typeface="IBM Plex Sans"/>
              <a:cs typeface="IBM Plex Sans"/>
              <a:sym typeface="IBM Plex Sans"/>
            </a:endParaRPr>
          </a:p>
          <a:p>
            <a:pPr indent="0" lvl="0" marL="0" rtl="0" algn="l">
              <a:spcBef>
                <a:spcPts val="0"/>
              </a:spcBef>
              <a:spcAft>
                <a:spcPts val="0"/>
              </a:spcAft>
              <a:buClr>
                <a:schemeClr val="dk1"/>
              </a:buClr>
              <a:buSzPts val="1000"/>
              <a:buFont typeface="Arial"/>
              <a:buNone/>
            </a:pPr>
            <a:r>
              <a:rPr lang="en" sz="1000">
                <a:solidFill>
                  <a:schemeClr val="lt1"/>
                </a:solidFill>
                <a:latin typeface="IBM Plex Sans"/>
                <a:ea typeface="IBM Plex Sans"/>
                <a:cs typeface="IBM Plex Sans"/>
                <a:sym typeface="IBM Plex Sans"/>
              </a:rPr>
              <a:t>UX AUDIT REPORT</a:t>
            </a:r>
            <a:endParaRPr b="1" sz="1000">
              <a:solidFill>
                <a:srgbClr val="B78CF8"/>
              </a:solidFill>
              <a:latin typeface="IBM Plex Sans"/>
              <a:ea typeface="IBM Plex Sans"/>
              <a:cs typeface="IBM Plex Sans"/>
              <a:sym typeface="IBM Plex Sans"/>
            </a:endParaRPr>
          </a:p>
        </p:txBody>
      </p:sp>
      <p:sp>
        <p:nvSpPr>
          <p:cNvPr id="280" name="Google Shape;280;g25db78d7008_0_57"/>
          <p:cNvSpPr txBox="1"/>
          <p:nvPr/>
        </p:nvSpPr>
        <p:spPr>
          <a:xfrm>
            <a:off x="364875" y="1658675"/>
            <a:ext cx="48462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2000" u="none" cap="none" strike="noStrike">
                <a:solidFill>
                  <a:schemeClr val="lt1"/>
                </a:solidFill>
                <a:latin typeface="Inter"/>
                <a:ea typeface="Inter"/>
                <a:cs typeface="Inter"/>
                <a:sym typeface="Inter"/>
              </a:rPr>
              <a:t>TRANSPARENCY OF TRANSACTIONS</a:t>
            </a:r>
            <a:endParaRPr b="1" i="0" sz="2000" u="none" cap="none" strike="noStrike">
              <a:solidFill>
                <a:schemeClr val="lt1"/>
              </a:solidFill>
              <a:latin typeface="Red Hat Display"/>
              <a:ea typeface="Red Hat Display"/>
              <a:cs typeface="Red Hat Display"/>
              <a:sym typeface="Red Hat Display"/>
            </a:endParaRPr>
          </a:p>
        </p:txBody>
      </p:sp>
      <p:sp>
        <p:nvSpPr>
          <p:cNvPr id="281" name="Google Shape;281;g25db78d7008_0_57"/>
          <p:cNvSpPr txBox="1"/>
          <p:nvPr/>
        </p:nvSpPr>
        <p:spPr>
          <a:xfrm>
            <a:off x="364875" y="2496875"/>
            <a:ext cx="6547500" cy="2185800"/>
          </a:xfrm>
          <a:prstGeom prst="rect">
            <a:avLst/>
          </a:prstGeom>
          <a:noFill/>
          <a:ln>
            <a:noFill/>
          </a:ln>
        </p:spPr>
        <p:txBody>
          <a:bodyPr anchorCtr="0" anchor="b" bIns="91425" lIns="91425" spcFirstLastPara="1" rIns="91425" wrap="square" tIns="91425">
            <a:spAutoFit/>
          </a:bodyPr>
          <a:lstStyle/>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Are irreversible actions clearly indicated?</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Are actions involving money or value clearly indicated?</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Are actions that could potentially lead to user identification clearly indicated?</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Are actions that generate new contracts in the user's name clearly indicated?</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Does the application clarify and confirm the new future state in advance?</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Is the data being used for a transaction shown in a human-readable format?</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Are suggested values for gas price clarified and how to overwrite the transaction?</a:t>
            </a:r>
            <a:endParaRPr b="0" i="0" sz="1000" u="none" cap="none" strike="noStrike">
              <a:solidFill>
                <a:schemeClr val="lt1"/>
              </a:solidFill>
              <a:latin typeface="Poppins"/>
              <a:ea typeface="Poppins"/>
              <a:cs typeface="Poppins"/>
              <a:sym typeface="Poppins"/>
            </a:endParaRPr>
          </a:p>
          <a:p>
            <a:pPr indent="-292100" lvl="0" marL="457200" marR="0" rtl="0" algn="l">
              <a:lnSpc>
                <a:spcPct val="150000"/>
              </a:lnSpc>
              <a:spcBef>
                <a:spcPts val="0"/>
              </a:spcBef>
              <a:spcAft>
                <a:spcPts val="0"/>
              </a:spcAft>
              <a:buClr>
                <a:schemeClr val="lt1"/>
              </a:buClr>
              <a:buSzPts val="1000"/>
              <a:buFont typeface="Poppins"/>
              <a:buChar char="●"/>
            </a:pPr>
            <a:r>
              <a:rPr b="0" i="0" lang="en" sz="1000" u="none" cap="none" strike="noStrike">
                <a:solidFill>
                  <a:schemeClr val="lt1"/>
                </a:solidFill>
                <a:latin typeface="Poppins"/>
                <a:ea typeface="Poppins"/>
                <a:cs typeface="Poppins"/>
                <a:sym typeface="Poppins"/>
              </a:rPr>
              <a:t>Is transaction wait time managed effectively</a:t>
            </a:r>
            <a:endParaRPr b="0" i="0" sz="1000" u="none" cap="none" strike="noStrike">
              <a:solidFill>
                <a:schemeClr val="lt1"/>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87" name="Shape 87"/>
        <p:cNvGrpSpPr/>
        <p:nvPr/>
      </p:nvGrpSpPr>
      <p:grpSpPr>
        <a:xfrm>
          <a:off x="0" y="0"/>
          <a:ext cx="0" cy="0"/>
          <a:chOff x="0" y="0"/>
          <a:chExt cx="0" cy="0"/>
        </a:xfrm>
      </p:grpSpPr>
      <p:sp>
        <p:nvSpPr>
          <p:cNvPr id="88" name="Google Shape;88;g25d575245ef_0_15"/>
          <p:cNvSpPr txBox="1"/>
          <p:nvPr/>
        </p:nvSpPr>
        <p:spPr>
          <a:xfrm>
            <a:off x="274650" y="3791525"/>
            <a:ext cx="46680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INTRODUCTION</a:t>
            </a:r>
            <a:endParaRPr b="1" i="0" sz="3600" u="none" cap="none" strike="noStrike">
              <a:solidFill>
                <a:srgbClr val="FED670"/>
              </a:solidFill>
              <a:latin typeface="Inter"/>
              <a:ea typeface="Inter"/>
              <a:cs typeface="Inter"/>
              <a:sym typeface="Inter"/>
            </a:endParaRPr>
          </a:p>
        </p:txBody>
      </p:sp>
      <p:sp>
        <p:nvSpPr>
          <p:cNvPr id="89" name="Google Shape;89;g25d575245ef_0_15"/>
          <p:cNvSpPr txBox="1"/>
          <p:nvPr/>
        </p:nvSpPr>
        <p:spPr>
          <a:xfrm>
            <a:off x="364875" y="500750"/>
            <a:ext cx="1292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B78CF8"/>
                </a:solidFill>
                <a:latin typeface="IBM Plex Sans"/>
                <a:ea typeface="IBM Plex Sans"/>
                <a:cs typeface="IBM Plex Sans"/>
                <a:sym typeface="IBM Plex Sans"/>
              </a:rPr>
              <a:t>KYBERSWAP</a:t>
            </a:r>
            <a:endParaRPr b="1" sz="1000">
              <a:solidFill>
                <a:srgbClr val="B78CF8"/>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UX AUDIT REPORT</a:t>
            </a:r>
            <a:endParaRPr b="0" i="0" sz="1000" u="none" cap="none" strike="noStrike">
              <a:solidFill>
                <a:schemeClr val="lt1"/>
              </a:solidFill>
              <a:latin typeface="IBM Plex Sans"/>
              <a:ea typeface="IBM Plex Sans"/>
              <a:cs typeface="IBM Plex Sans"/>
              <a:sym typeface="IBM Plex Sans"/>
            </a:endParaRPr>
          </a:p>
        </p:txBody>
      </p:sp>
      <p:pic>
        <p:nvPicPr>
          <p:cNvPr id="90" name="Google Shape;90;g25d575245ef_0_15"/>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sp>
        <p:nvSpPr>
          <p:cNvPr id="286" name="Google Shape;286;g2582016d458_0_27"/>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287" name="Google Shape;287;g2582016d458_0_27"/>
          <p:cNvSpPr txBox="1"/>
          <p:nvPr/>
        </p:nvSpPr>
        <p:spPr>
          <a:xfrm>
            <a:off x="256032" y="1118942"/>
            <a:ext cx="4359300" cy="2147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Poppins"/>
              <a:buChar char="●"/>
            </a:pPr>
            <a:r>
              <a:rPr lang="en" sz="1000">
                <a:solidFill>
                  <a:schemeClr val="dk2"/>
                </a:solidFill>
                <a:latin typeface="IBM Plex Sans"/>
                <a:ea typeface="IBM Plex Sans"/>
                <a:cs typeface="IBM Plex Sans"/>
                <a:sym typeface="IBM Plex Sans"/>
              </a:rPr>
              <a:t>The platform does not provide clear indications for actions that are irreversible. Users are not adequately informed about the irreversible nature of certain actions, which can result in accidental or unintended actions that cannot be undone or reversed.</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Poppins"/>
              <a:buChar char="●"/>
            </a:pPr>
            <a:r>
              <a:rPr lang="en" sz="1000">
                <a:solidFill>
                  <a:schemeClr val="dk2"/>
                </a:solidFill>
                <a:latin typeface="IBM Plex Sans"/>
                <a:ea typeface="IBM Plex Sans"/>
                <a:cs typeface="IBM Plex Sans"/>
                <a:sym typeface="IBM Plex Sans"/>
              </a:rPr>
              <a:t>Fails to clearly indicate actions that could potentially lead to user identification. This lack of clarity raises significant concerns regarding user privacy and data protection</a:t>
            </a:r>
            <a:endParaRPr sz="1000">
              <a:solidFill>
                <a:schemeClr val="dk2"/>
              </a:solidFill>
              <a:latin typeface="IBM Plex Sans"/>
              <a:ea typeface="IBM Plex Sans"/>
              <a:cs typeface="IBM Plex Sans"/>
              <a:sym typeface="IBM Plex Sans"/>
            </a:endParaRPr>
          </a:p>
        </p:txBody>
      </p:sp>
      <p:sp>
        <p:nvSpPr>
          <p:cNvPr id="288" name="Google Shape;288;g2582016d458_0_27"/>
          <p:cNvSpPr txBox="1"/>
          <p:nvPr/>
        </p:nvSpPr>
        <p:spPr>
          <a:xfrm>
            <a:off x="4846359"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289" name="Google Shape;289;g2582016d458_0_27"/>
          <p:cNvSpPr txBox="1"/>
          <p:nvPr/>
        </p:nvSpPr>
        <p:spPr>
          <a:xfrm>
            <a:off x="4684050" y="1115568"/>
            <a:ext cx="4359300" cy="2147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Improve User Identification Disclosure: Clearly indicate any actions or processes that may result in user identification, ensuring users are informed about the potential risks and implications</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150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Where feasible, offer options for users to undo or recover from irreversible actions. This can include providing an undo feature, a backup mechanism, or a recovery process that allows users to revert back to a previous state or restore lost data.</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293" name="Shape 293"/>
        <p:cNvGrpSpPr/>
        <p:nvPr/>
      </p:nvGrpSpPr>
      <p:grpSpPr>
        <a:xfrm>
          <a:off x="0" y="0"/>
          <a:ext cx="0" cy="0"/>
          <a:chOff x="0" y="0"/>
          <a:chExt cx="0" cy="0"/>
        </a:xfrm>
      </p:grpSpPr>
      <p:sp>
        <p:nvSpPr>
          <p:cNvPr id="294" name="Google Shape;294;g25db78d7008_0_88"/>
          <p:cNvSpPr txBox="1"/>
          <p:nvPr/>
        </p:nvSpPr>
        <p:spPr>
          <a:xfrm>
            <a:off x="364875" y="500750"/>
            <a:ext cx="129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KYBERSWAP</a:t>
            </a:r>
            <a:endParaRPr b="1" sz="1000">
              <a:solidFill>
                <a:srgbClr val="B78CF8"/>
              </a:solidFill>
              <a:latin typeface="IBM Plex Sans"/>
              <a:ea typeface="IBM Plex Sans"/>
              <a:cs typeface="IBM Plex Sans"/>
              <a:sym typeface="IBM Plex Sans"/>
            </a:endParaRPr>
          </a:p>
          <a:p>
            <a:pPr indent="0" lvl="0" marL="0" rtl="0" algn="l">
              <a:spcBef>
                <a:spcPts val="0"/>
              </a:spcBef>
              <a:spcAft>
                <a:spcPts val="0"/>
              </a:spcAft>
              <a:buClr>
                <a:schemeClr val="dk1"/>
              </a:buClr>
              <a:buSzPts val="1000"/>
              <a:buFont typeface="Arial"/>
              <a:buNone/>
            </a:pPr>
            <a:r>
              <a:rPr lang="en" sz="1000">
                <a:solidFill>
                  <a:schemeClr val="lt1"/>
                </a:solidFill>
                <a:latin typeface="IBM Plex Sans"/>
                <a:ea typeface="IBM Plex Sans"/>
                <a:cs typeface="IBM Plex Sans"/>
                <a:sym typeface="IBM Plex Sans"/>
              </a:rPr>
              <a:t>UX AUDIT REPORT</a:t>
            </a:r>
            <a:endParaRPr b="1" sz="1000">
              <a:solidFill>
                <a:srgbClr val="B78CF8"/>
              </a:solidFill>
              <a:latin typeface="IBM Plex Sans"/>
              <a:ea typeface="IBM Plex Sans"/>
              <a:cs typeface="IBM Plex Sans"/>
              <a:sym typeface="IBM Plex Sans"/>
            </a:endParaRPr>
          </a:p>
        </p:txBody>
      </p:sp>
      <p:sp>
        <p:nvSpPr>
          <p:cNvPr id="295" name="Google Shape;295;g25db78d7008_0_88"/>
          <p:cNvSpPr txBox="1"/>
          <p:nvPr/>
        </p:nvSpPr>
        <p:spPr>
          <a:xfrm>
            <a:off x="364875" y="2992275"/>
            <a:ext cx="65613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TRANSPARENCY AND ACCESSIBILITY OF USER’S INTERACTION HISTORY</a:t>
            </a:r>
            <a:endParaRPr b="1" i="0" sz="2000" u="none" cap="none" strike="noStrike">
              <a:solidFill>
                <a:schemeClr val="lt1"/>
              </a:solidFill>
              <a:latin typeface="Inter"/>
              <a:ea typeface="Inter"/>
              <a:cs typeface="Inter"/>
              <a:sym typeface="Inter"/>
            </a:endParaRPr>
          </a:p>
        </p:txBody>
      </p:sp>
      <p:sp>
        <p:nvSpPr>
          <p:cNvPr id="296" name="Google Shape;296;g25db78d7008_0_88"/>
          <p:cNvSpPr txBox="1"/>
          <p:nvPr/>
        </p:nvSpPr>
        <p:spPr>
          <a:xfrm>
            <a:off x="364875" y="3830475"/>
            <a:ext cx="6486900" cy="800400"/>
          </a:xfrm>
          <a:prstGeom prst="rect">
            <a:avLst/>
          </a:prstGeom>
          <a:noFill/>
          <a:ln>
            <a:noFill/>
          </a:ln>
        </p:spPr>
        <p:txBody>
          <a:bodyPr anchorCtr="0" anchor="b" bIns="91425" lIns="91425" spcFirstLastPara="1" rIns="91425" wrap="square" tIns="91425">
            <a:spAutoFit/>
          </a:bodyPr>
          <a:lstStyle/>
          <a:p>
            <a:pPr indent="-292100" lvl="0" marL="457200" marR="0" rtl="0" algn="l">
              <a:lnSpc>
                <a:spcPct val="150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Does the application provide a history of all transactions from a given address?</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Is it clear where the history is stored (local or server)?</a:t>
            </a:r>
            <a:endParaRPr b="0" i="0" sz="1000" u="none" cap="none" strike="noStrike">
              <a:solidFill>
                <a:schemeClr val="lt1"/>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lt1"/>
              </a:buClr>
              <a:buSzPts val="1000"/>
              <a:buFont typeface="IBM Plex Sans"/>
              <a:buChar char="●"/>
            </a:pPr>
            <a:r>
              <a:rPr b="0" i="0" lang="en" sz="1000" u="none" cap="none" strike="noStrike">
                <a:solidFill>
                  <a:schemeClr val="lt1"/>
                </a:solidFill>
                <a:latin typeface="IBM Plex Sans"/>
                <a:ea typeface="IBM Plex Sans"/>
                <a:cs typeface="IBM Plex Sans"/>
                <a:sym typeface="IBM Plex Sans"/>
              </a:rPr>
              <a:t>Are tools provided to navigate, search, export, and delete the history cache?</a:t>
            </a:r>
            <a:endParaRPr b="0" i="0" sz="1000" u="none" cap="none" strike="noStrike">
              <a:solidFill>
                <a:schemeClr val="lt1"/>
              </a:solidFill>
              <a:latin typeface="IBM Plex Sans"/>
              <a:ea typeface="IBM Plex Sans"/>
              <a:cs typeface="IBM Plex Sans"/>
              <a:sym typeface="IBM Plex Sans"/>
            </a:endParaRPr>
          </a:p>
        </p:txBody>
      </p:sp>
      <p:pic>
        <p:nvPicPr>
          <p:cNvPr id="297" name="Google Shape;297;g25db78d7008_0_88"/>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1" name="Shape 301"/>
        <p:cNvGrpSpPr/>
        <p:nvPr/>
      </p:nvGrpSpPr>
      <p:grpSpPr>
        <a:xfrm>
          <a:off x="0" y="0"/>
          <a:ext cx="0" cy="0"/>
          <a:chOff x="0" y="0"/>
          <a:chExt cx="0" cy="0"/>
        </a:xfrm>
      </p:grpSpPr>
      <p:sp>
        <p:nvSpPr>
          <p:cNvPr id="302" name="Google Shape;302;g2582016d458_0_42"/>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rgbClr val="F1C232"/>
                </a:solidFill>
                <a:latin typeface="Inter"/>
                <a:ea typeface="Inter"/>
                <a:cs typeface="Inter"/>
                <a:sym typeface="Inter"/>
              </a:rPr>
              <a:t>(MEDIUM)</a:t>
            </a:r>
            <a:endParaRPr b="1" i="0" sz="1200" u="none" cap="none" strike="noStrike">
              <a:solidFill>
                <a:srgbClr val="F1C232"/>
              </a:solidFill>
              <a:latin typeface="Inter"/>
              <a:ea typeface="Inter"/>
              <a:cs typeface="Inter"/>
              <a:sym typeface="Inter"/>
            </a:endParaRPr>
          </a:p>
        </p:txBody>
      </p:sp>
      <p:sp>
        <p:nvSpPr>
          <p:cNvPr id="303" name="Google Shape;303;g2582016d458_0_42"/>
          <p:cNvSpPr txBox="1"/>
          <p:nvPr/>
        </p:nvSpPr>
        <p:spPr>
          <a:xfrm>
            <a:off x="256032" y="1118942"/>
            <a:ext cx="4359300" cy="1262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Poppins"/>
              <a:buChar char="●"/>
            </a:pPr>
            <a:r>
              <a:rPr lang="en" sz="1000">
                <a:solidFill>
                  <a:schemeClr val="dk2"/>
                </a:solidFill>
                <a:latin typeface="IBM Plex Sans"/>
                <a:ea typeface="IBM Plex Sans"/>
                <a:cs typeface="IBM Plex Sans"/>
                <a:sym typeface="IBM Plex Sans"/>
              </a:rPr>
              <a:t>The platform does not provide clear indications of where the user's history is stored, whether it is stored locally on the user's device or on the server. This lack of clarity can lead to user confusion and concerns regarding data privacy, accessibility, and potential data loss.</a:t>
            </a:r>
            <a:endParaRPr sz="1000">
              <a:solidFill>
                <a:schemeClr val="dk2"/>
              </a:solidFill>
              <a:latin typeface="IBM Plex Sans"/>
              <a:ea typeface="IBM Plex Sans"/>
              <a:cs typeface="IBM Plex Sans"/>
              <a:sym typeface="IBM Plex Sans"/>
            </a:endParaRPr>
          </a:p>
        </p:txBody>
      </p:sp>
      <p:sp>
        <p:nvSpPr>
          <p:cNvPr id="304" name="Google Shape;304;g2582016d458_0_42"/>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305" name="Google Shape;305;g2582016d458_0_42"/>
          <p:cNvSpPr txBox="1"/>
          <p:nvPr/>
        </p:nvSpPr>
        <p:spPr>
          <a:xfrm>
            <a:off x="4615332" y="1115568"/>
            <a:ext cx="4359300" cy="1262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Clearly communicate to users whether their history is stored locally on their device or on the server. This can be achieved by providing explanatory text or tooltips that detail the storage location and the implications associated with it, such as data synchronization or potential limitations.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09" name="Shape 309"/>
        <p:cNvGrpSpPr/>
        <p:nvPr/>
      </p:nvGrpSpPr>
      <p:grpSpPr>
        <a:xfrm>
          <a:off x="0" y="0"/>
          <a:ext cx="0" cy="0"/>
          <a:chOff x="0" y="0"/>
          <a:chExt cx="0" cy="0"/>
        </a:xfrm>
      </p:grpSpPr>
      <p:sp>
        <p:nvSpPr>
          <p:cNvPr id="310" name="Google Shape;310;g25db78d7008_0_64"/>
          <p:cNvSpPr txBox="1"/>
          <p:nvPr/>
        </p:nvSpPr>
        <p:spPr>
          <a:xfrm>
            <a:off x="364875" y="500750"/>
            <a:ext cx="129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KYBERSWAP</a:t>
            </a:r>
            <a:endParaRPr b="1" sz="1000">
              <a:solidFill>
                <a:srgbClr val="B78CF8"/>
              </a:solidFill>
              <a:latin typeface="IBM Plex Sans"/>
              <a:ea typeface="IBM Plex Sans"/>
              <a:cs typeface="IBM Plex Sans"/>
              <a:sym typeface="IBM Plex Sans"/>
            </a:endParaRPr>
          </a:p>
          <a:p>
            <a:pPr indent="0" lvl="0" marL="0" rtl="0" algn="l">
              <a:spcBef>
                <a:spcPts val="0"/>
              </a:spcBef>
              <a:spcAft>
                <a:spcPts val="0"/>
              </a:spcAft>
              <a:buClr>
                <a:schemeClr val="dk1"/>
              </a:buClr>
              <a:buSzPts val="1000"/>
              <a:buFont typeface="Arial"/>
              <a:buNone/>
            </a:pPr>
            <a:r>
              <a:rPr lang="en" sz="1000">
                <a:solidFill>
                  <a:schemeClr val="lt1"/>
                </a:solidFill>
                <a:latin typeface="IBM Plex Sans"/>
                <a:ea typeface="IBM Plex Sans"/>
                <a:cs typeface="IBM Plex Sans"/>
                <a:sym typeface="IBM Plex Sans"/>
              </a:rPr>
              <a:t>UX AUDIT REPORT</a:t>
            </a:r>
            <a:endParaRPr b="1" sz="1000">
              <a:solidFill>
                <a:srgbClr val="B78CF8"/>
              </a:solidFill>
              <a:latin typeface="IBM Plex Sans"/>
              <a:ea typeface="IBM Plex Sans"/>
              <a:cs typeface="IBM Plex Sans"/>
              <a:sym typeface="IBM Plex Sans"/>
            </a:endParaRPr>
          </a:p>
        </p:txBody>
      </p:sp>
      <p:sp>
        <p:nvSpPr>
          <p:cNvPr id="311" name="Google Shape;311;g25db78d7008_0_64"/>
          <p:cNvSpPr txBox="1"/>
          <p:nvPr/>
        </p:nvSpPr>
        <p:spPr>
          <a:xfrm>
            <a:off x="364875" y="2545400"/>
            <a:ext cx="48462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2400" u="none" cap="none" strike="noStrike">
                <a:solidFill>
                  <a:schemeClr val="lt1"/>
                </a:solidFill>
                <a:latin typeface="Inter"/>
                <a:ea typeface="Inter"/>
                <a:cs typeface="Inter"/>
                <a:sym typeface="Inter"/>
              </a:rPr>
              <a:t>TRANSPARENCY OF CODE</a:t>
            </a:r>
            <a:endParaRPr b="1" i="0" sz="2000" u="none" cap="none" strike="noStrike">
              <a:solidFill>
                <a:schemeClr val="lt1"/>
              </a:solidFill>
              <a:latin typeface="Red Hat Display"/>
              <a:ea typeface="Red Hat Display"/>
              <a:cs typeface="Red Hat Display"/>
              <a:sym typeface="Red Hat Display"/>
            </a:endParaRPr>
          </a:p>
        </p:txBody>
      </p:sp>
      <p:sp>
        <p:nvSpPr>
          <p:cNvPr id="312" name="Google Shape;312;g25db78d7008_0_64"/>
          <p:cNvSpPr txBox="1"/>
          <p:nvPr/>
        </p:nvSpPr>
        <p:spPr>
          <a:xfrm>
            <a:off x="364875" y="3383600"/>
            <a:ext cx="6486900" cy="1369800"/>
          </a:xfrm>
          <a:prstGeom prst="rect">
            <a:avLst/>
          </a:prstGeom>
          <a:noFill/>
          <a:ln>
            <a:noFill/>
          </a:ln>
        </p:spPr>
        <p:txBody>
          <a:bodyPr anchorCtr="0" anchor="b"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it clear which blockchain is being used?</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the addresses of the Smart Contracts used in read/write operations clarified?</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it clear which code is open source and where to find it?</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it clear where code is being run (local vs remote server)?</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the web3 provider / Blockchain node clarified?</a:t>
            </a:r>
            <a:endParaRPr b="0" i="0" sz="1000" u="none" cap="none" strike="noStrike">
              <a:solidFill>
                <a:schemeClr val="lt1"/>
              </a:solidFill>
              <a:latin typeface="IBM Plex Sans"/>
              <a:ea typeface="IBM Plex Sans"/>
              <a:cs typeface="IBM Plex Sans"/>
              <a:sym typeface="IBM Plex Sans"/>
            </a:endParaRPr>
          </a:p>
        </p:txBody>
      </p:sp>
      <p:pic>
        <p:nvPicPr>
          <p:cNvPr id="313" name="Google Shape;313;g25db78d7008_0_64"/>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7" name="Shape 317"/>
        <p:cNvGrpSpPr/>
        <p:nvPr/>
      </p:nvGrpSpPr>
      <p:grpSpPr>
        <a:xfrm>
          <a:off x="0" y="0"/>
          <a:ext cx="0" cy="0"/>
          <a:chOff x="0" y="0"/>
          <a:chExt cx="0" cy="0"/>
        </a:xfrm>
      </p:grpSpPr>
      <p:sp>
        <p:nvSpPr>
          <p:cNvPr id="318" name="Google Shape;318;g258a794ab94_0_23"/>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chemeClr val="accent1"/>
                </a:solidFill>
                <a:latin typeface="Inter"/>
                <a:ea typeface="Inter"/>
                <a:cs typeface="Inter"/>
                <a:sym typeface="Inter"/>
              </a:rPr>
              <a:t>(LOW)</a:t>
            </a:r>
            <a:endParaRPr b="1" i="0" sz="1200" u="none" cap="none" strike="noStrike">
              <a:solidFill>
                <a:schemeClr val="accent1"/>
              </a:solidFill>
              <a:latin typeface="Inter"/>
              <a:ea typeface="Inter"/>
              <a:cs typeface="Inter"/>
              <a:sym typeface="Inter"/>
            </a:endParaRPr>
          </a:p>
        </p:txBody>
      </p:sp>
      <p:sp>
        <p:nvSpPr>
          <p:cNvPr id="319" name="Google Shape;319;g258a794ab94_0_23"/>
          <p:cNvSpPr txBox="1"/>
          <p:nvPr/>
        </p:nvSpPr>
        <p:spPr>
          <a:xfrm>
            <a:off x="324750" y="954350"/>
            <a:ext cx="4359300" cy="10314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clearly indicate whether the code is being run locally on the user's device or on a remote server.</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The platform does not make it clear which data originates from oracles or has been influenced by oracles. </a:t>
            </a:r>
            <a:endParaRPr sz="1000">
              <a:solidFill>
                <a:schemeClr val="dk2"/>
              </a:solidFill>
              <a:latin typeface="IBM Plex Sans"/>
              <a:ea typeface="IBM Plex Sans"/>
              <a:cs typeface="IBM Plex Sans"/>
              <a:sym typeface="IBM Plex Sans"/>
            </a:endParaRPr>
          </a:p>
        </p:txBody>
      </p:sp>
      <p:sp>
        <p:nvSpPr>
          <p:cNvPr id="320" name="Google Shape;320;g258a794ab94_0_23"/>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321" name="Google Shape;321;g258a794ab94_0_23"/>
          <p:cNvSpPr txBox="1"/>
          <p:nvPr/>
        </p:nvSpPr>
        <p:spPr>
          <a:xfrm>
            <a:off x="4684050" y="950976"/>
            <a:ext cx="4359300" cy="1493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Clearly communicate whether the code is executed locally or on a remote server, addressing concerns related to data privacy, security, and external dependencies. </a:t>
            </a:r>
            <a:endParaRPr sz="1000">
              <a:solidFill>
                <a:schemeClr val="dk2"/>
              </a:solidFill>
              <a:latin typeface="IBM Plex Sans"/>
              <a:ea typeface="IBM Plex Sans"/>
              <a:cs typeface="IBM Plex Sans"/>
              <a:sym typeface="IBM Plex Sans"/>
            </a:endParaRPr>
          </a:p>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Clearly indicate when data is sourced from or influenced by oracles. This transparency will empower users to differentiate between data from different sources.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25" name="Shape 325"/>
        <p:cNvGrpSpPr/>
        <p:nvPr/>
      </p:nvGrpSpPr>
      <p:grpSpPr>
        <a:xfrm>
          <a:off x="0" y="0"/>
          <a:ext cx="0" cy="0"/>
          <a:chOff x="0" y="0"/>
          <a:chExt cx="0" cy="0"/>
        </a:xfrm>
      </p:grpSpPr>
      <p:sp>
        <p:nvSpPr>
          <p:cNvPr id="326" name="Google Shape;326;g25db78d7008_0_102"/>
          <p:cNvSpPr txBox="1"/>
          <p:nvPr/>
        </p:nvSpPr>
        <p:spPr>
          <a:xfrm>
            <a:off x="364875" y="500750"/>
            <a:ext cx="129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KYBERSWAP</a:t>
            </a:r>
            <a:endParaRPr b="1" sz="1000">
              <a:solidFill>
                <a:srgbClr val="B78CF8"/>
              </a:solidFill>
              <a:latin typeface="IBM Plex Sans"/>
              <a:ea typeface="IBM Plex Sans"/>
              <a:cs typeface="IBM Plex Sans"/>
              <a:sym typeface="IBM Plex Sans"/>
            </a:endParaRPr>
          </a:p>
          <a:p>
            <a:pPr indent="0" lvl="0" marL="0" rtl="0" algn="l">
              <a:spcBef>
                <a:spcPts val="0"/>
              </a:spcBef>
              <a:spcAft>
                <a:spcPts val="0"/>
              </a:spcAft>
              <a:buClr>
                <a:schemeClr val="dk1"/>
              </a:buClr>
              <a:buSzPts val="1000"/>
              <a:buFont typeface="Arial"/>
              <a:buNone/>
            </a:pPr>
            <a:r>
              <a:rPr lang="en" sz="1000">
                <a:solidFill>
                  <a:schemeClr val="lt1"/>
                </a:solidFill>
                <a:latin typeface="IBM Plex Sans"/>
                <a:ea typeface="IBM Plex Sans"/>
                <a:cs typeface="IBM Plex Sans"/>
                <a:sym typeface="IBM Plex Sans"/>
              </a:rPr>
              <a:t>UX AUDIT REPORT</a:t>
            </a:r>
            <a:endParaRPr b="1" sz="1000">
              <a:solidFill>
                <a:srgbClr val="B78CF8"/>
              </a:solidFill>
              <a:latin typeface="IBM Plex Sans"/>
              <a:ea typeface="IBM Plex Sans"/>
              <a:cs typeface="IBM Plex Sans"/>
              <a:sym typeface="IBM Plex Sans"/>
            </a:endParaRPr>
          </a:p>
        </p:txBody>
      </p:sp>
      <p:sp>
        <p:nvSpPr>
          <p:cNvPr id="327" name="Google Shape;327;g25db78d7008_0_102"/>
          <p:cNvSpPr txBox="1"/>
          <p:nvPr/>
        </p:nvSpPr>
        <p:spPr>
          <a:xfrm>
            <a:off x="364875" y="2787425"/>
            <a:ext cx="65613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HUMAN READABLE HASHES FORMAT </a:t>
            </a:r>
            <a:endParaRPr b="1" i="0" sz="2000" u="none" cap="none" strike="noStrike">
              <a:solidFill>
                <a:schemeClr val="lt1"/>
              </a:solidFill>
              <a:latin typeface="Inter"/>
              <a:ea typeface="Inter"/>
              <a:cs typeface="Inter"/>
              <a:sym typeface="Inter"/>
            </a:endParaRPr>
          </a:p>
        </p:txBody>
      </p:sp>
      <p:sp>
        <p:nvSpPr>
          <p:cNvPr id="328" name="Google Shape;328;g25db78d7008_0_102"/>
          <p:cNvSpPr txBox="1"/>
          <p:nvPr/>
        </p:nvSpPr>
        <p:spPr>
          <a:xfrm>
            <a:off x="364875" y="3625625"/>
            <a:ext cx="6486900" cy="1116000"/>
          </a:xfrm>
          <a:prstGeom prst="rect">
            <a:avLst/>
          </a:prstGeom>
          <a:noFill/>
          <a:ln>
            <a:noFill/>
          </a:ln>
        </p:spPr>
        <p:txBody>
          <a:bodyPr anchorCtr="0" anchor="b"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compact versions of the hashes shown but always showing the initial and end parts?</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users allowed to expand the full address/hash?</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Can users easily copy it?</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a custom human readable name or text associated with the addresses and hashes?</a:t>
            </a:r>
            <a:endParaRPr b="0" i="0" sz="1000" u="none" cap="none" strike="noStrike">
              <a:solidFill>
                <a:schemeClr val="lt1"/>
              </a:solidFill>
              <a:latin typeface="IBM Plex Sans"/>
              <a:ea typeface="IBM Plex Sans"/>
              <a:cs typeface="IBM Plex Sans"/>
              <a:sym typeface="IBM Plex Sans"/>
            </a:endParaRPr>
          </a:p>
        </p:txBody>
      </p:sp>
      <p:pic>
        <p:nvPicPr>
          <p:cNvPr id="329" name="Google Shape;329;g25db78d7008_0_102"/>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sp>
        <p:nvSpPr>
          <p:cNvPr id="334" name="Google Shape;334;g2582016d458_0_70"/>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 </a:t>
            </a:r>
            <a:r>
              <a:rPr b="1" i="0" lang="en" sz="1200" u="none" cap="none" strike="noStrike">
                <a:solidFill>
                  <a:srgbClr val="F1C232"/>
                </a:solidFill>
                <a:latin typeface="Inter"/>
                <a:ea typeface="Inter"/>
                <a:cs typeface="Inter"/>
                <a:sym typeface="Inter"/>
              </a:rPr>
              <a:t>(MEDIUM)</a:t>
            </a:r>
            <a:endParaRPr b="1" i="0" sz="1200" u="none" cap="none" strike="noStrike">
              <a:solidFill>
                <a:srgbClr val="F1C232"/>
              </a:solidFill>
              <a:latin typeface="Inter"/>
              <a:ea typeface="Inter"/>
              <a:cs typeface="Inter"/>
              <a:sym typeface="Inter"/>
            </a:endParaRPr>
          </a:p>
        </p:txBody>
      </p:sp>
      <p:sp>
        <p:nvSpPr>
          <p:cNvPr id="335" name="Google Shape;335;g2582016d458_0_70"/>
          <p:cNvSpPr txBox="1"/>
          <p:nvPr/>
        </p:nvSpPr>
        <p:spPr>
          <a:xfrm>
            <a:off x="256032" y="1118942"/>
            <a:ext cx="4359300" cy="8004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Kyber swap fails to provide users with the ability to expand the full address/hash. This limitation inhibits users from accessing and reviewing complete details.</a:t>
            </a:r>
            <a:endParaRPr sz="1000">
              <a:solidFill>
                <a:schemeClr val="dk2"/>
              </a:solidFill>
              <a:latin typeface="IBM Plex Sans"/>
              <a:ea typeface="IBM Plex Sans"/>
              <a:cs typeface="IBM Plex Sans"/>
              <a:sym typeface="IBM Plex Sans"/>
            </a:endParaRPr>
          </a:p>
        </p:txBody>
      </p:sp>
      <p:sp>
        <p:nvSpPr>
          <p:cNvPr id="336" name="Google Shape;336;g2582016d458_0_70"/>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337" name="Google Shape;337;g2582016d458_0_70"/>
          <p:cNvSpPr txBox="1"/>
          <p:nvPr/>
        </p:nvSpPr>
        <p:spPr>
          <a:xfrm>
            <a:off x="4615332" y="1115568"/>
            <a:ext cx="4359300" cy="10314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Expandable Address/Hash Display: Allow users to expand the full address/hash to view and copy the complete details. This feature will empower users to access the necessary information and ensure accuracy in their interactions.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pic>
        <p:nvPicPr>
          <p:cNvPr id="342" name="Google Shape;342;g23c03544c53_10_0"/>
          <p:cNvPicPr preferRelativeResize="0"/>
          <p:nvPr/>
        </p:nvPicPr>
        <p:blipFill>
          <a:blip r:embed="rId3">
            <a:alphaModFix/>
          </a:blip>
          <a:stretch>
            <a:fillRect/>
          </a:stretch>
        </p:blipFill>
        <p:spPr>
          <a:xfrm>
            <a:off x="1707938" y="193669"/>
            <a:ext cx="5728128" cy="3457015"/>
          </a:xfrm>
          <a:prstGeom prst="rect">
            <a:avLst/>
          </a:prstGeom>
          <a:noFill/>
          <a:ln>
            <a:noFill/>
          </a:ln>
        </p:spPr>
      </p:pic>
      <p:sp>
        <p:nvSpPr>
          <p:cNvPr id="343" name="Google Shape;343;g23c03544c53_10_0"/>
          <p:cNvSpPr txBox="1"/>
          <p:nvPr/>
        </p:nvSpPr>
        <p:spPr>
          <a:xfrm>
            <a:off x="1707950" y="3716775"/>
            <a:ext cx="5756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500"/>
              </a:spcBef>
              <a:spcAft>
                <a:spcPts val="1500"/>
              </a:spcAft>
              <a:buClr>
                <a:srgbClr val="000000"/>
              </a:buClr>
              <a:buSzPts val="1200"/>
              <a:buFont typeface="Arial"/>
              <a:buNone/>
            </a:pPr>
            <a:r>
              <a:rPr i="1" lang="en" sz="1000" u="none" cap="none" strike="noStrike">
                <a:solidFill>
                  <a:schemeClr val="dk2"/>
                </a:solidFill>
                <a:latin typeface="IBM Plex Sans"/>
                <a:ea typeface="IBM Plex Sans"/>
                <a:cs typeface="IBM Plex Sans"/>
                <a:sym typeface="IBM Plex Sans"/>
              </a:rPr>
              <a:t>Users should be able to </a:t>
            </a:r>
            <a:r>
              <a:rPr i="1" lang="en" sz="1000">
                <a:solidFill>
                  <a:schemeClr val="dk2"/>
                </a:solidFill>
                <a:latin typeface="IBM Plex Sans"/>
                <a:ea typeface="IBM Plex Sans"/>
                <a:cs typeface="IBM Plex Sans"/>
                <a:sym typeface="IBM Plex Sans"/>
              </a:rPr>
              <a:t>expand and see</a:t>
            </a:r>
            <a:r>
              <a:rPr i="1" lang="en" sz="1000" u="none" cap="none" strike="noStrike">
                <a:solidFill>
                  <a:schemeClr val="dk2"/>
                </a:solidFill>
                <a:latin typeface="IBM Plex Sans"/>
                <a:ea typeface="IBM Plex Sans"/>
                <a:cs typeface="IBM Plex Sans"/>
                <a:sym typeface="IBM Plex Sans"/>
              </a:rPr>
              <a:t> full address. </a:t>
            </a:r>
            <a:endParaRPr i="1"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47" name="Shape 347"/>
        <p:cNvGrpSpPr/>
        <p:nvPr/>
      </p:nvGrpSpPr>
      <p:grpSpPr>
        <a:xfrm>
          <a:off x="0" y="0"/>
          <a:ext cx="0" cy="0"/>
          <a:chOff x="0" y="0"/>
          <a:chExt cx="0" cy="0"/>
        </a:xfrm>
      </p:grpSpPr>
      <p:sp>
        <p:nvSpPr>
          <p:cNvPr id="348" name="Google Shape;348;g25db78d7008_0_116"/>
          <p:cNvSpPr txBox="1"/>
          <p:nvPr/>
        </p:nvSpPr>
        <p:spPr>
          <a:xfrm>
            <a:off x="364875" y="500750"/>
            <a:ext cx="129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KYBERSWAP</a:t>
            </a:r>
            <a:endParaRPr b="1" sz="1000">
              <a:solidFill>
                <a:srgbClr val="B78CF8"/>
              </a:solidFill>
              <a:latin typeface="IBM Plex Sans"/>
              <a:ea typeface="IBM Plex Sans"/>
              <a:cs typeface="IBM Plex Sans"/>
              <a:sym typeface="IBM Plex Sans"/>
            </a:endParaRPr>
          </a:p>
          <a:p>
            <a:pPr indent="0" lvl="0" marL="0" rtl="0" algn="l">
              <a:spcBef>
                <a:spcPts val="0"/>
              </a:spcBef>
              <a:spcAft>
                <a:spcPts val="0"/>
              </a:spcAft>
              <a:buClr>
                <a:schemeClr val="dk1"/>
              </a:buClr>
              <a:buSzPts val="1000"/>
              <a:buFont typeface="Arial"/>
              <a:buNone/>
            </a:pPr>
            <a:r>
              <a:rPr lang="en" sz="1000">
                <a:solidFill>
                  <a:schemeClr val="lt1"/>
                </a:solidFill>
                <a:latin typeface="IBM Plex Sans"/>
                <a:ea typeface="IBM Plex Sans"/>
                <a:cs typeface="IBM Plex Sans"/>
                <a:sym typeface="IBM Plex Sans"/>
              </a:rPr>
              <a:t>UX AUDIT REPORT</a:t>
            </a:r>
            <a:endParaRPr b="1" sz="1000">
              <a:solidFill>
                <a:srgbClr val="B78CF8"/>
              </a:solidFill>
              <a:latin typeface="IBM Plex Sans"/>
              <a:ea typeface="IBM Plex Sans"/>
              <a:cs typeface="IBM Plex Sans"/>
              <a:sym typeface="IBM Plex Sans"/>
            </a:endParaRPr>
          </a:p>
        </p:txBody>
      </p:sp>
      <p:sp>
        <p:nvSpPr>
          <p:cNvPr id="349" name="Google Shape;349;g25db78d7008_0_116"/>
          <p:cNvSpPr txBox="1"/>
          <p:nvPr/>
        </p:nvSpPr>
        <p:spPr>
          <a:xfrm>
            <a:off x="364875" y="2982925"/>
            <a:ext cx="65613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2000" u="none" cap="none" strike="noStrike">
                <a:solidFill>
                  <a:schemeClr val="lt1"/>
                </a:solidFill>
                <a:latin typeface="Inter"/>
                <a:ea typeface="Inter"/>
                <a:cs typeface="Inter"/>
                <a:sym typeface="Inter"/>
              </a:rPr>
              <a:t>GAS PRICE AND TRANSACTION REVERSAL </a:t>
            </a:r>
            <a:endParaRPr b="1" i="0" sz="2000" u="none" cap="none" strike="noStrike">
              <a:solidFill>
                <a:schemeClr val="lt1"/>
              </a:solidFill>
              <a:latin typeface="Inter"/>
              <a:ea typeface="Inter"/>
              <a:cs typeface="Inter"/>
              <a:sym typeface="Inter"/>
            </a:endParaRPr>
          </a:p>
        </p:txBody>
      </p:sp>
      <p:sp>
        <p:nvSpPr>
          <p:cNvPr id="350" name="Google Shape;350;g25db78d7008_0_116"/>
          <p:cNvSpPr txBox="1"/>
          <p:nvPr/>
        </p:nvSpPr>
        <p:spPr>
          <a:xfrm>
            <a:off x="364875" y="3821125"/>
            <a:ext cx="6486900" cy="861900"/>
          </a:xfrm>
          <a:prstGeom prst="rect">
            <a:avLst/>
          </a:prstGeom>
          <a:noFill/>
          <a:ln>
            <a:noFill/>
          </a:ln>
        </p:spPr>
        <p:txBody>
          <a:bodyPr anchorCtr="0" anchor="b"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Is what Gas and Gas price clarified?</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gas prices ranges suggested and time approximations for the upper and lower bounds clarified?</a:t>
            </a:r>
            <a:endParaRPr b="0" i="0" sz="1000" u="none" cap="none" strike="noStrike">
              <a:solidFill>
                <a:schemeClr val="lt1"/>
              </a:solidFill>
              <a:latin typeface="IBM Plex Sans"/>
              <a:ea typeface="IBM Plex Sans"/>
              <a:cs typeface="IBM Plex Sans"/>
              <a:sym typeface="IBM Plex Sans"/>
            </a:endParaRPr>
          </a:p>
          <a:p>
            <a:pPr indent="-298450" lvl="0" marL="457200" marR="0" rtl="0" algn="l">
              <a:lnSpc>
                <a:spcPct val="150000"/>
              </a:lnSpc>
              <a:spcBef>
                <a:spcPts val="0"/>
              </a:spcBef>
              <a:spcAft>
                <a:spcPts val="0"/>
              </a:spcAft>
              <a:buClr>
                <a:schemeClr val="lt1"/>
              </a:buClr>
              <a:buSzPts val="1100"/>
              <a:buFont typeface="IBM Plex Sans"/>
              <a:buChar char="●"/>
            </a:pPr>
            <a:r>
              <a:rPr b="0" i="0" lang="en" sz="1000" u="none" cap="none" strike="noStrike">
                <a:solidFill>
                  <a:schemeClr val="lt1"/>
                </a:solidFill>
                <a:latin typeface="IBM Plex Sans"/>
                <a:ea typeface="IBM Plex Sans"/>
                <a:cs typeface="IBM Plex Sans"/>
                <a:sym typeface="IBM Plex Sans"/>
              </a:rPr>
              <a:t>Are transaction reversals allowed?</a:t>
            </a:r>
            <a:endParaRPr b="0" i="0" sz="1000" u="none" cap="none" strike="noStrike">
              <a:solidFill>
                <a:schemeClr val="lt1"/>
              </a:solidFill>
              <a:latin typeface="IBM Plex Sans"/>
              <a:ea typeface="IBM Plex Sans"/>
              <a:cs typeface="IBM Plex Sans"/>
              <a:sym typeface="IBM Plex Sans"/>
            </a:endParaRPr>
          </a:p>
        </p:txBody>
      </p:sp>
      <p:pic>
        <p:nvPicPr>
          <p:cNvPr id="351" name="Google Shape;351;g25db78d7008_0_116"/>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5" name="Shape 355"/>
        <p:cNvGrpSpPr/>
        <p:nvPr/>
      </p:nvGrpSpPr>
      <p:grpSpPr>
        <a:xfrm>
          <a:off x="0" y="0"/>
          <a:ext cx="0" cy="0"/>
          <a:chOff x="0" y="0"/>
          <a:chExt cx="0" cy="0"/>
        </a:xfrm>
      </p:grpSpPr>
      <p:sp>
        <p:nvSpPr>
          <p:cNvPr id="356" name="Google Shape;356;g258a794ab94_0_40"/>
          <p:cNvSpPr txBox="1"/>
          <p:nvPr/>
        </p:nvSpPr>
        <p:spPr>
          <a:xfrm>
            <a:off x="256032" y="58742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Issue</a:t>
            </a:r>
            <a:r>
              <a:rPr b="1" i="0" lang="en" sz="1200" u="none" cap="none" strike="noStrike">
                <a:solidFill>
                  <a:srgbClr val="FC7753"/>
                </a:solidFill>
                <a:latin typeface="Inter"/>
                <a:ea typeface="Inter"/>
                <a:cs typeface="Inter"/>
                <a:sym typeface="Inter"/>
              </a:rPr>
              <a:t> (SERIOUS)</a:t>
            </a:r>
            <a:endParaRPr b="1" i="0" sz="1200" u="none" cap="none" strike="noStrike">
              <a:solidFill>
                <a:srgbClr val="FC7753"/>
              </a:solidFill>
              <a:latin typeface="Inter"/>
              <a:ea typeface="Inter"/>
              <a:cs typeface="Inter"/>
              <a:sym typeface="Inter"/>
            </a:endParaRPr>
          </a:p>
        </p:txBody>
      </p:sp>
      <p:sp>
        <p:nvSpPr>
          <p:cNvPr id="357" name="Google Shape;357;g258a794ab94_0_40"/>
          <p:cNvSpPr txBox="1"/>
          <p:nvPr/>
        </p:nvSpPr>
        <p:spPr>
          <a:xfrm>
            <a:off x="256032" y="1118942"/>
            <a:ext cx="4359300" cy="8004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Transaction Reversals: The platform does not allow for transaction reversals. This limitation can be problematic if users make unintended or erroneous transactions.</a:t>
            </a:r>
            <a:endParaRPr sz="1000">
              <a:solidFill>
                <a:schemeClr val="dk2"/>
              </a:solidFill>
              <a:latin typeface="IBM Plex Sans"/>
              <a:ea typeface="IBM Plex Sans"/>
              <a:cs typeface="IBM Plex Sans"/>
              <a:sym typeface="IBM Plex Sans"/>
            </a:endParaRPr>
          </a:p>
        </p:txBody>
      </p:sp>
      <p:sp>
        <p:nvSpPr>
          <p:cNvPr id="358" name="Google Shape;358;g258a794ab94_0_40"/>
          <p:cNvSpPr txBox="1"/>
          <p:nvPr/>
        </p:nvSpPr>
        <p:spPr>
          <a:xfrm>
            <a:off x="4777641" y="585216"/>
            <a:ext cx="326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1200" u="none" cap="none" strike="noStrike">
                <a:solidFill>
                  <a:schemeClr val="dk1"/>
                </a:solidFill>
                <a:latin typeface="Inter"/>
                <a:ea typeface="Inter"/>
                <a:cs typeface="Inter"/>
                <a:sym typeface="Inter"/>
              </a:rPr>
              <a:t>Recommendations </a:t>
            </a:r>
            <a:endParaRPr b="1" i="0" sz="1200" u="none" cap="none" strike="noStrike">
              <a:solidFill>
                <a:schemeClr val="dk1"/>
              </a:solidFill>
              <a:latin typeface="Inter"/>
              <a:ea typeface="Inter"/>
              <a:cs typeface="Inter"/>
              <a:sym typeface="Inter"/>
            </a:endParaRPr>
          </a:p>
        </p:txBody>
      </p:sp>
      <p:sp>
        <p:nvSpPr>
          <p:cNvPr id="359" name="Google Shape;359;g258a794ab94_0_40"/>
          <p:cNvSpPr txBox="1"/>
          <p:nvPr/>
        </p:nvSpPr>
        <p:spPr>
          <a:xfrm>
            <a:off x="4615332" y="1115568"/>
            <a:ext cx="4359300" cy="10314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chemeClr val="dk2"/>
              </a:buClr>
              <a:buSzPts val="1000"/>
              <a:buFont typeface="IBM Plex Sans"/>
              <a:buChar char="●"/>
            </a:pPr>
            <a:r>
              <a:rPr lang="en" sz="1000">
                <a:solidFill>
                  <a:schemeClr val="dk2"/>
                </a:solidFill>
                <a:latin typeface="IBM Plex Sans"/>
                <a:ea typeface="IBM Plex Sans"/>
                <a:cs typeface="IBM Plex Sans"/>
                <a:sym typeface="IBM Plex Sans"/>
              </a:rPr>
              <a:t>Transaction Reversal Mechanism: Introduce a mechanism for transaction reversals, allowing users to undo unintended or erroneous transactions. This feature will enhance user control, reduce anxiety, and provide a safety net for potential mistakes.</a:t>
            </a:r>
            <a:endParaRPr sz="1000">
              <a:solidFill>
                <a:schemeClr val="dk2"/>
              </a:solidFill>
              <a:latin typeface="IBM Plex Sans"/>
              <a:ea typeface="IBM Plex Sans"/>
              <a:cs typeface="IBM Plex Sans"/>
              <a:sym typeface="IBM Plex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 name="Shape 94"/>
        <p:cNvGrpSpPr/>
        <p:nvPr/>
      </p:nvGrpSpPr>
      <p:grpSpPr>
        <a:xfrm>
          <a:off x="0" y="0"/>
          <a:ext cx="0" cy="0"/>
          <a:chOff x="0" y="0"/>
          <a:chExt cx="0" cy="0"/>
        </a:xfrm>
      </p:grpSpPr>
      <p:sp>
        <p:nvSpPr>
          <p:cNvPr id="95" name="Google Shape;95;g256c901fe12_2_77"/>
          <p:cNvSpPr txBox="1"/>
          <p:nvPr/>
        </p:nvSpPr>
        <p:spPr>
          <a:xfrm>
            <a:off x="252900" y="589550"/>
            <a:ext cx="3117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EXECUTIVE SUMMARY</a:t>
            </a:r>
            <a:endParaRPr b="1" i="0" sz="2000" u="none" cap="none" strike="noStrike">
              <a:solidFill>
                <a:schemeClr val="dk1"/>
              </a:solidFill>
              <a:latin typeface="Inter"/>
              <a:ea typeface="Inter"/>
              <a:cs typeface="Inter"/>
              <a:sym typeface="Inter"/>
            </a:endParaRPr>
          </a:p>
        </p:txBody>
      </p:sp>
      <p:sp>
        <p:nvSpPr>
          <p:cNvPr id="96" name="Google Shape;96;g256c901fe12_2_77"/>
          <p:cNvSpPr txBox="1"/>
          <p:nvPr/>
        </p:nvSpPr>
        <p:spPr>
          <a:xfrm>
            <a:off x="256032" y="1118725"/>
            <a:ext cx="84738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In this comprehensive UX audit, we conducted an expert review of  </a:t>
            </a:r>
            <a:r>
              <a:rPr lang="en" sz="1000">
                <a:solidFill>
                  <a:schemeClr val="dk2"/>
                </a:solidFill>
                <a:latin typeface="IBM Plex Sans"/>
                <a:ea typeface="IBM Plex Sans"/>
                <a:cs typeface="IBM Plex Sans"/>
                <a:sym typeface="IBM Plex Sans"/>
              </a:rPr>
              <a:t>KyberSwap</a:t>
            </a:r>
            <a:r>
              <a:rPr b="0" i="0" lang="en" sz="1000" u="none" cap="none" strike="noStrike">
                <a:solidFill>
                  <a:schemeClr val="dk2"/>
                </a:solidFill>
                <a:latin typeface="IBM Plex Sans"/>
                <a:ea typeface="IBM Plex Sans"/>
                <a:cs typeface="IBM Plex Sans"/>
                <a:sym typeface="IBM Plex Sans"/>
              </a:rPr>
              <a:t> user experience based on Web3 usability guidelines and expert review checkpoints. The aim was to assess the platform's alignment with industry best practices, ensuring a seamless and user-centric experience for all users interacting with Web3 technologies.</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IBM Plex Sans"/>
              <a:ea typeface="IBM Plex Sans"/>
              <a:cs typeface="IBM Plex Sans"/>
              <a:sym typeface="IBM Plex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Our review focused on evaluating critical aspects such as platform accessibility, navigation, search functionality, user education, error handling, and the integration of Web3 wallet functionalities. Through a meticulous assessment, we identified several areas that require immediate attention to enhance the overall user experience.</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63" name="Shape 363"/>
        <p:cNvGrpSpPr/>
        <p:nvPr/>
      </p:nvGrpSpPr>
      <p:grpSpPr>
        <a:xfrm>
          <a:off x="0" y="0"/>
          <a:ext cx="0" cy="0"/>
          <a:chOff x="0" y="0"/>
          <a:chExt cx="0" cy="0"/>
        </a:xfrm>
      </p:grpSpPr>
      <p:sp>
        <p:nvSpPr>
          <p:cNvPr id="364" name="Google Shape;364;g25db78d7008_0_131"/>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USABILITY SCORE</a:t>
            </a:r>
            <a:endParaRPr b="1" i="0" sz="3600" u="none" cap="none" strike="noStrike">
              <a:solidFill>
                <a:srgbClr val="FFFFFF"/>
              </a:solidFill>
              <a:latin typeface="Inter"/>
              <a:ea typeface="Inter"/>
              <a:cs typeface="Inter"/>
              <a:sym typeface="Inter"/>
            </a:endParaRPr>
          </a:p>
        </p:txBody>
      </p:sp>
      <p:sp>
        <p:nvSpPr>
          <p:cNvPr id="365" name="Google Shape;365;g25db78d7008_0_131"/>
          <p:cNvSpPr txBox="1"/>
          <p:nvPr/>
        </p:nvSpPr>
        <p:spPr>
          <a:xfrm>
            <a:off x="364875" y="500750"/>
            <a:ext cx="129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KYBERSWAP</a:t>
            </a:r>
            <a:endParaRPr b="1" sz="1000">
              <a:solidFill>
                <a:srgbClr val="B78CF8"/>
              </a:solidFill>
              <a:latin typeface="IBM Plex Sans"/>
              <a:ea typeface="IBM Plex Sans"/>
              <a:cs typeface="IBM Plex Sans"/>
              <a:sym typeface="IBM Plex Sans"/>
            </a:endParaRPr>
          </a:p>
          <a:p>
            <a:pPr indent="0" lvl="0" marL="0" rtl="0" algn="l">
              <a:spcBef>
                <a:spcPts val="0"/>
              </a:spcBef>
              <a:spcAft>
                <a:spcPts val="0"/>
              </a:spcAft>
              <a:buClr>
                <a:schemeClr val="dk1"/>
              </a:buClr>
              <a:buSzPts val="1000"/>
              <a:buFont typeface="Arial"/>
              <a:buNone/>
            </a:pPr>
            <a:r>
              <a:rPr lang="en" sz="1000">
                <a:solidFill>
                  <a:schemeClr val="lt1"/>
                </a:solidFill>
                <a:latin typeface="IBM Plex Sans"/>
                <a:ea typeface="IBM Plex Sans"/>
                <a:cs typeface="IBM Plex Sans"/>
                <a:sym typeface="IBM Plex Sans"/>
              </a:rPr>
              <a:t>UX AUDIT REPORT</a:t>
            </a:r>
            <a:endParaRPr b="1" sz="1000">
              <a:solidFill>
                <a:srgbClr val="B78CF8"/>
              </a:solidFill>
              <a:latin typeface="IBM Plex Sans"/>
              <a:ea typeface="IBM Plex Sans"/>
              <a:cs typeface="IBM Plex Sans"/>
              <a:sym typeface="IBM Plex Sans"/>
            </a:endParaRPr>
          </a:p>
        </p:txBody>
      </p:sp>
      <p:pic>
        <p:nvPicPr>
          <p:cNvPr id="366" name="Google Shape;366;g25db78d7008_0_131"/>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370" name="Shape 370"/>
        <p:cNvGrpSpPr/>
        <p:nvPr/>
      </p:nvGrpSpPr>
      <p:grpSpPr>
        <a:xfrm>
          <a:off x="0" y="0"/>
          <a:ext cx="0" cy="0"/>
          <a:chOff x="0" y="0"/>
          <a:chExt cx="0" cy="0"/>
        </a:xfrm>
      </p:grpSpPr>
      <p:sp>
        <p:nvSpPr>
          <p:cNvPr id="371" name="Google Shape;371;g25846ef974c_0_4"/>
          <p:cNvSpPr txBox="1"/>
          <p:nvPr/>
        </p:nvSpPr>
        <p:spPr>
          <a:xfrm>
            <a:off x="246888" y="2242273"/>
            <a:ext cx="8520600" cy="4926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lt1"/>
                </a:solidFill>
                <a:latin typeface="Red Hat Display"/>
                <a:ea typeface="Red Hat Display"/>
                <a:cs typeface="Red Hat Display"/>
                <a:sym typeface="Red Hat Display"/>
              </a:rPr>
              <a:t>USABILITY SCORE</a:t>
            </a:r>
            <a:endParaRPr b="1" i="0" sz="2400" u="none" cap="none" strike="noStrike">
              <a:solidFill>
                <a:schemeClr val="lt1"/>
              </a:solidFill>
              <a:latin typeface="Red Hat Display"/>
              <a:ea typeface="Red Hat Display"/>
              <a:cs typeface="Red Hat Display"/>
              <a:sym typeface="Red Hat Display"/>
            </a:endParaRPr>
          </a:p>
        </p:txBody>
      </p:sp>
      <p:sp>
        <p:nvSpPr>
          <p:cNvPr id="372" name="Google Shape;372;g25846ef974c_0_4"/>
          <p:cNvSpPr txBox="1"/>
          <p:nvPr/>
        </p:nvSpPr>
        <p:spPr>
          <a:xfrm>
            <a:off x="246888" y="2766939"/>
            <a:ext cx="8520600" cy="569400"/>
          </a:xfrm>
          <a:prstGeom prst="rect">
            <a:avLst/>
          </a:prstGeom>
          <a:noFill/>
          <a:ln>
            <a:noFill/>
          </a:ln>
        </p:spPr>
        <p:txBody>
          <a:bodyPr anchorCtr="0" anchor="b" bIns="91425" lIns="91425" spcFirstLastPara="1" rIns="91425" wrap="square" tIns="91425">
            <a:spAutoFit/>
          </a:bodyPr>
          <a:lstStyle/>
          <a:p>
            <a:pPr indent="0" lvl="0" marL="0" marR="0" rtl="0" algn="l">
              <a:lnSpc>
                <a:spcPct val="150000"/>
              </a:lnSpc>
              <a:spcBef>
                <a:spcPts val="1500"/>
              </a:spcBef>
              <a:spcAft>
                <a:spcPts val="0"/>
              </a:spcAft>
              <a:buClr>
                <a:srgbClr val="000000"/>
              </a:buClr>
              <a:buSzPts val="1000"/>
              <a:buFont typeface="Arial"/>
              <a:buNone/>
            </a:pPr>
            <a:r>
              <a:rPr b="0" i="0" lang="en" sz="1000" u="none" cap="none" strike="noStrike">
                <a:solidFill>
                  <a:schemeClr val="lt1"/>
                </a:solidFill>
                <a:latin typeface="IBM Plex Sans"/>
                <a:ea typeface="IBM Plex Sans"/>
                <a:cs typeface="IBM Plex Sans"/>
                <a:sym typeface="IBM Plex Sans"/>
              </a:rPr>
              <a:t>Ultimately, the usability score is a quantitative or qualitative representation of how usable and effective a product is in meeting user needs and goals. It helps evaluate the success of UX design and identify areas for improvement to enhance the overall user experience.</a:t>
            </a:r>
            <a:endParaRPr b="0" i="0" sz="1000" u="none" cap="none" strike="noStrike">
              <a:solidFill>
                <a:schemeClr val="lt1"/>
              </a:solidFill>
              <a:latin typeface="IBM Plex Sans"/>
              <a:ea typeface="IBM Plex Sans"/>
              <a:cs typeface="IBM Plex Sans"/>
              <a:sym typeface="IBM Plex Sans"/>
            </a:endParaRPr>
          </a:p>
        </p:txBody>
      </p:sp>
      <p:sp>
        <p:nvSpPr>
          <p:cNvPr id="373" name="Google Shape;373;g25846ef974c_0_4"/>
          <p:cNvSpPr txBox="1"/>
          <p:nvPr/>
        </p:nvSpPr>
        <p:spPr>
          <a:xfrm>
            <a:off x="246888" y="273898"/>
            <a:ext cx="8520600" cy="17700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4800" u="none" cap="none" strike="noStrike">
                <a:solidFill>
                  <a:schemeClr val="lt1"/>
                </a:solidFill>
                <a:latin typeface="Inter"/>
                <a:ea typeface="Inter"/>
                <a:cs typeface="Inter"/>
                <a:sym typeface="Inter"/>
              </a:rPr>
              <a:t>1</a:t>
            </a:r>
            <a:r>
              <a:rPr b="1" lang="en" sz="4800">
                <a:solidFill>
                  <a:schemeClr val="lt1"/>
                </a:solidFill>
                <a:latin typeface="Inter"/>
                <a:ea typeface="Inter"/>
                <a:cs typeface="Inter"/>
                <a:sym typeface="Inter"/>
              </a:rPr>
              <a:t>85</a:t>
            </a:r>
            <a:r>
              <a:rPr b="1" i="0" lang="en" sz="4800" u="none" cap="none" strike="noStrike">
                <a:solidFill>
                  <a:schemeClr val="lt1"/>
                </a:solidFill>
                <a:latin typeface="Inter"/>
                <a:ea typeface="Inter"/>
                <a:cs typeface="Inter"/>
                <a:sym typeface="Inter"/>
              </a:rPr>
              <a:t> </a:t>
            </a:r>
            <a:r>
              <a:rPr b="1" i="0" lang="en" sz="2400" u="none" cap="none" strike="noStrike">
                <a:solidFill>
                  <a:srgbClr val="D9D9D9"/>
                </a:solidFill>
                <a:latin typeface="Inter"/>
                <a:ea typeface="Inter"/>
                <a:cs typeface="Inter"/>
                <a:sym typeface="Inter"/>
              </a:rPr>
              <a:t>/</a:t>
            </a:r>
            <a:r>
              <a:rPr b="1" lang="en" sz="2400">
                <a:solidFill>
                  <a:srgbClr val="D9D9D9"/>
                </a:solidFill>
                <a:latin typeface="Inter"/>
                <a:ea typeface="Inter"/>
                <a:cs typeface="Inter"/>
                <a:sym typeface="Inter"/>
              </a:rPr>
              <a:t>202</a:t>
            </a:r>
            <a:endParaRPr b="1" i="0" sz="2400" u="none" cap="none" strike="noStrike">
              <a:solidFill>
                <a:srgbClr val="D9D9D9"/>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b="1" lang="en" sz="1800">
                <a:solidFill>
                  <a:schemeClr val="lt1"/>
                </a:solidFill>
                <a:latin typeface="Inter"/>
                <a:ea typeface="Inter"/>
                <a:cs typeface="Inter"/>
                <a:sym typeface="Inter"/>
              </a:rPr>
              <a:t>EXCELLENT</a:t>
            </a:r>
            <a:endParaRPr b="1" i="0" sz="1800" u="none" cap="none" strike="noStrike">
              <a:solidFill>
                <a:schemeClr val="lt1"/>
              </a:solidFill>
              <a:latin typeface="Inter"/>
              <a:ea typeface="Inter"/>
              <a:cs typeface="Inter"/>
              <a:sym typeface="Inter"/>
            </a:endParaRPr>
          </a:p>
          <a:p>
            <a:pPr indent="0" lvl="0" marL="0" marR="0" rtl="0" algn="l">
              <a:lnSpc>
                <a:spcPct val="150000"/>
              </a:lnSpc>
              <a:spcBef>
                <a:spcPts val="0"/>
              </a:spcBef>
              <a:spcAft>
                <a:spcPts val="0"/>
              </a:spcAft>
              <a:buClr>
                <a:schemeClr val="dk1"/>
              </a:buClr>
              <a:buSzPts val="1100"/>
              <a:buFont typeface="Arial"/>
              <a:buNone/>
            </a:pPr>
            <a:r>
              <a:t/>
            </a:r>
            <a:endParaRPr b="1" i="0" sz="1800" u="none" cap="none" strike="noStrike">
              <a:solidFill>
                <a:schemeClr val="lt1"/>
              </a:solidFill>
              <a:latin typeface="Poppins"/>
              <a:ea typeface="Poppins"/>
              <a:cs typeface="Poppins"/>
              <a:sym typeface="Poppins"/>
            </a:endParaRPr>
          </a:p>
          <a:p>
            <a:pPr indent="0" lvl="0" marL="0" marR="0" rtl="0" algn="l">
              <a:lnSpc>
                <a:spcPct val="150000"/>
              </a:lnSpc>
              <a:spcBef>
                <a:spcPts val="0"/>
              </a:spcBef>
              <a:spcAft>
                <a:spcPts val="0"/>
              </a:spcAft>
              <a:buClr>
                <a:schemeClr val="dk1"/>
              </a:buClr>
              <a:buSzPts val="1100"/>
              <a:buFont typeface="Arial"/>
              <a:buNone/>
            </a:pPr>
            <a:r>
              <a:rPr lang="en" sz="1000">
                <a:solidFill>
                  <a:schemeClr val="lt1"/>
                </a:solidFill>
                <a:latin typeface="IBM Plex Sans"/>
                <a:ea typeface="IBM Plex Sans"/>
                <a:cs typeface="IBM Plex Sans"/>
                <a:sym typeface="IBM Plex Sans"/>
              </a:rPr>
              <a:t>This Platform provides an excellent user experience for users. Users should be able to complete all important tasks on the site or system.</a:t>
            </a:r>
            <a:endParaRPr sz="1000">
              <a:solidFill>
                <a:schemeClr val="lt1"/>
              </a:solidFill>
              <a:latin typeface="IBM Plex Sans"/>
              <a:ea typeface="IBM Plex Sans"/>
              <a:cs typeface="IBM Plex Sans"/>
              <a:sym typeface="IBM Plex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77" name="Shape 377"/>
        <p:cNvGrpSpPr/>
        <p:nvPr/>
      </p:nvGrpSpPr>
      <p:grpSpPr>
        <a:xfrm>
          <a:off x="0" y="0"/>
          <a:ext cx="0" cy="0"/>
          <a:chOff x="0" y="0"/>
          <a:chExt cx="0" cy="0"/>
        </a:xfrm>
      </p:grpSpPr>
      <p:sp>
        <p:nvSpPr>
          <p:cNvPr id="378" name="Google Shape;378;g25db78d7008_0_137"/>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NEXT STEPS</a:t>
            </a:r>
            <a:endParaRPr b="1" i="0" sz="3600" u="none" cap="none" strike="noStrike">
              <a:solidFill>
                <a:srgbClr val="FFFFFF"/>
              </a:solidFill>
              <a:latin typeface="Inter"/>
              <a:ea typeface="Inter"/>
              <a:cs typeface="Inter"/>
              <a:sym typeface="Inter"/>
            </a:endParaRPr>
          </a:p>
        </p:txBody>
      </p:sp>
      <p:sp>
        <p:nvSpPr>
          <p:cNvPr id="379" name="Google Shape;379;g25db78d7008_0_137"/>
          <p:cNvSpPr txBox="1"/>
          <p:nvPr/>
        </p:nvSpPr>
        <p:spPr>
          <a:xfrm>
            <a:off x="364875" y="500750"/>
            <a:ext cx="129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KYBERSWAP</a:t>
            </a:r>
            <a:endParaRPr b="1" sz="1000">
              <a:solidFill>
                <a:srgbClr val="B78CF8"/>
              </a:solidFill>
              <a:latin typeface="IBM Plex Sans"/>
              <a:ea typeface="IBM Plex Sans"/>
              <a:cs typeface="IBM Plex Sans"/>
              <a:sym typeface="IBM Plex Sans"/>
            </a:endParaRPr>
          </a:p>
          <a:p>
            <a:pPr indent="0" lvl="0" marL="0" rtl="0" algn="l">
              <a:spcBef>
                <a:spcPts val="0"/>
              </a:spcBef>
              <a:spcAft>
                <a:spcPts val="0"/>
              </a:spcAft>
              <a:buClr>
                <a:schemeClr val="dk1"/>
              </a:buClr>
              <a:buSzPts val="1000"/>
              <a:buFont typeface="Arial"/>
              <a:buNone/>
            </a:pPr>
            <a:r>
              <a:rPr lang="en" sz="1000">
                <a:solidFill>
                  <a:schemeClr val="lt1"/>
                </a:solidFill>
                <a:latin typeface="IBM Plex Sans"/>
                <a:ea typeface="IBM Plex Sans"/>
                <a:cs typeface="IBM Plex Sans"/>
                <a:sym typeface="IBM Plex Sans"/>
              </a:rPr>
              <a:t>UX AUDIT REPORT</a:t>
            </a:r>
            <a:endParaRPr b="1" sz="1000">
              <a:solidFill>
                <a:srgbClr val="B78CF8"/>
              </a:solidFill>
              <a:latin typeface="IBM Plex Sans"/>
              <a:ea typeface="IBM Plex Sans"/>
              <a:cs typeface="IBM Plex Sans"/>
              <a:sym typeface="IBM Plex Sans"/>
            </a:endParaRPr>
          </a:p>
        </p:txBody>
      </p:sp>
      <p:pic>
        <p:nvPicPr>
          <p:cNvPr id="380" name="Google Shape;380;g25db78d7008_0_137"/>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4" name="Shape 384"/>
        <p:cNvGrpSpPr/>
        <p:nvPr/>
      </p:nvGrpSpPr>
      <p:grpSpPr>
        <a:xfrm>
          <a:off x="0" y="0"/>
          <a:ext cx="0" cy="0"/>
          <a:chOff x="0" y="0"/>
          <a:chExt cx="0" cy="0"/>
        </a:xfrm>
      </p:grpSpPr>
      <p:sp>
        <p:nvSpPr>
          <p:cNvPr id="385" name="Google Shape;385;g256c901fe12_2_251"/>
          <p:cNvSpPr txBox="1"/>
          <p:nvPr/>
        </p:nvSpPr>
        <p:spPr>
          <a:xfrm>
            <a:off x="256032" y="585216"/>
            <a:ext cx="3694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nter"/>
                <a:ea typeface="Inter"/>
                <a:cs typeface="Inter"/>
                <a:sym typeface="Inter"/>
              </a:rPr>
              <a:t>NEXT STEPS</a:t>
            </a:r>
            <a:endParaRPr b="1" i="0" sz="2000" u="none" cap="none" strike="noStrike">
              <a:solidFill>
                <a:schemeClr val="dk1"/>
              </a:solidFill>
              <a:latin typeface="Inter"/>
              <a:ea typeface="Inter"/>
              <a:cs typeface="Inter"/>
              <a:sym typeface="Inter"/>
            </a:endParaRPr>
          </a:p>
        </p:txBody>
      </p:sp>
      <p:sp>
        <p:nvSpPr>
          <p:cNvPr id="386" name="Google Shape;386;g256c901fe12_2_251"/>
          <p:cNvSpPr txBox="1"/>
          <p:nvPr/>
        </p:nvSpPr>
        <p:spPr>
          <a:xfrm>
            <a:off x="256032" y="1115568"/>
            <a:ext cx="6404700" cy="431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Inter"/>
                <a:ea typeface="Inter"/>
                <a:cs typeface="Inter"/>
                <a:sym typeface="Inter"/>
              </a:rPr>
              <a:t>Suggestions to improve the  Curve experience</a:t>
            </a:r>
            <a:endParaRPr b="1" i="0" sz="1600" u="none" cap="none" strike="noStrike">
              <a:solidFill>
                <a:schemeClr val="dk1"/>
              </a:solidFill>
              <a:latin typeface="Inter"/>
              <a:ea typeface="Inter"/>
              <a:cs typeface="Inter"/>
              <a:sym typeface="Inter"/>
            </a:endParaRPr>
          </a:p>
        </p:txBody>
      </p:sp>
      <p:sp>
        <p:nvSpPr>
          <p:cNvPr id="387" name="Google Shape;387;g256c901fe12_2_251"/>
          <p:cNvSpPr txBox="1"/>
          <p:nvPr/>
        </p:nvSpPr>
        <p:spPr>
          <a:xfrm>
            <a:off x="369569" y="1526425"/>
            <a:ext cx="2165400" cy="1467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Inter"/>
                <a:ea typeface="Inter"/>
                <a:cs typeface="Inter"/>
                <a:sym typeface="Inter"/>
              </a:rPr>
              <a:t>#</a:t>
            </a:r>
            <a:r>
              <a:rPr b="1" lang="en" sz="1100">
                <a:solidFill>
                  <a:schemeClr val="dk1"/>
                </a:solidFill>
                <a:latin typeface="Inter"/>
                <a:ea typeface="Inter"/>
                <a:cs typeface="Inter"/>
                <a:sym typeface="Inter"/>
              </a:rPr>
              <a:t>1</a:t>
            </a:r>
            <a:endParaRPr b="1" i="0" sz="1100" u="none" cap="none" strike="noStrike">
              <a:solidFill>
                <a:schemeClr val="dk1"/>
              </a:solidFill>
              <a:latin typeface="Inter"/>
              <a:ea typeface="Inter"/>
              <a:cs typeface="Inter"/>
              <a:sym typeface="Inter"/>
            </a:endParaRPr>
          </a:p>
          <a:p>
            <a:pPr indent="0" lvl="0" marL="0" marR="0" rtl="0" algn="l">
              <a:lnSpc>
                <a:spcPct val="115000"/>
              </a:lnSpc>
              <a:spcBef>
                <a:spcPts val="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Inter"/>
                <a:ea typeface="Inter"/>
                <a:cs typeface="Inter"/>
                <a:sym typeface="Inter"/>
              </a:rPr>
              <a:t>Implement Findings - </a:t>
            </a:r>
            <a:endParaRPr b="1" i="0" sz="1200" u="none" cap="none" strike="noStrike">
              <a:solidFill>
                <a:schemeClr val="dk1"/>
              </a:solidFill>
              <a:latin typeface="Inter"/>
              <a:ea typeface="Inter"/>
              <a:cs typeface="Inter"/>
              <a:sym typeface="Inter"/>
            </a:endParaRPr>
          </a:p>
          <a:p>
            <a:pPr indent="0" lvl="0" marL="0" marR="0" rtl="0" algn="l">
              <a:lnSpc>
                <a:spcPct val="150000"/>
              </a:lnSpc>
              <a:spcBef>
                <a:spcPts val="0"/>
              </a:spcBef>
              <a:spcAft>
                <a:spcPts val="0"/>
              </a:spcAft>
              <a:buClr>
                <a:srgbClr val="000000"/>
              </a:buClr>
              <a:buSzPts val="1200"/>
              <a:buFont typeface="Arial"/>
              <a:buNone/>
            </a:pPr>
            <a:r>
              <a:rPr b="0" i="0" lang="en" sz="1000" u="none" cap="none" strike="noStrike">
                <a:solidFill>
                  <a:schemeClr val="dk2"/>
                </a:solidFill>
                <a:latin typeface="IBM Plex Sans"/>
                <a:ea typeface="IBM Plex Sans"/>
                <a:cs typeface="IBM Plex Sans"/>
                <a:sym typeface="IBM Plex Sans"/>
              </a:rPr>
              <a:t>follow up the  Implementation of the Research Findings on live platform.</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391" name="Shape 391"/>
        <p:cNvGrpSpPr/>
        <p:nvPr/>
      </p:nvGrpSpPr>
      <p:grpSpPr>
        <a:xfrm>
          <a:off x="0" y="0"/>
          <a:ext cx="0" cy="0"/>
          <a:chOff x="0" y="0"/>
          <a:chExt cx="0" cy="0"/>
        </a:xfrm>
      </p:grpSpPr>
      <p:sp>
        <p:nvSpPr>
          <p:cNvPr id="392" name="Google Shape;392;g23a11f75f95_0_340"/>
          <p:cNvSpPr txBox="1"/>
          <p:nvPr/>
        </p:nvSpPr>
        <p:spPr>
          <a:xfrm>
            <a:off x="274650" y="3791525"/>
            <a:ext cx="4447800" cy="838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lt1"/>
                </a:solidFill>
                <a:latin typeface="Inter"/>
                <a:ea typeface="Inter"/>
                <a:cs typeface="Inter"/>
                <a:sym typeface="Inter"/>
              </a:rPr>
              <a:t>RESOURCES</a:t>
            </a:r>
            <a:endParaRPr b="1" i="0" sz="3600" u="none" cap="none" strike="noStrike">
              <a:solidFill>
                <a:srgbClr val="FFFFFF"/>
              </a:solidFill>
              <a:latin typeface="Inter"/>
              <a:ea typeface="Inter"/>
              <a:cs typeface="Inter"/>
              <a:sym typeface="Inter"/>
            </a:endParaRPr>
          </a:p>
        </p:txBody>
      </p:sp>
      <p:sp>
        <p:nvSpPr>
          <p:cNvPr id="393" name="Google Shape;393;g23a11f75f95_0_340"/>
          <p:cNvSpPr txBox="1"/>
          <p:nvPr/>
        </p:nvSpPr>
        <p:spPr>
          <a:xfrm>
            <a:off x="364875" y="500750"/>
            <a:ext cx="129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000"/>
              <a:buFont typeface="Arial"/>
              <a:buNone/>
            </a:pPr>
            <a:r>
              <a:rPr b="1" lang="en" sz="1000">
                <a:solidFill>
                  <a:srgbClr val="B78CF8"/>
                </a:solidFill>
                <a:latin typeface="IBM Plex Sans"/>
                <a:ea typeface="IBM Plex Sans"/>
                <a:cs typeface="IBM Plex Sans"/>
                <a:sym typeface="IBM Plex Sans"/>
              </a:rPr>
              <a:t>KYBERSWAP</a:t>
            </a:r>
            <a:endParaRPr b="1" sz="1000">
              <a:solidFill>
                <a:srgbClr val="B78CF8"/>
              </a:solidFill>
              <a:latin typeface="IBM Plex Sans"/>
              <a:ea typeface="IBM Plex Sans"/>
              <a:cs typeface="IBM Plex Sans"/>
              <a:sym typeface="IBM Plex Sans"/>
            </a:endParaRPr>
          </a:p>
          <a:p>
            <a:pPr indent="0" lvl="0" marL="0" rtl="0" algn="l">
              <a:spcBef>
                <a:spcPts val="0"/>
              </a:spcBef>
              <a:spcAft>
                <a:spcPts val="0"/>
              </a:spcAft>
              <a:buClr>
                <a:schemeClr val="dk1"/>
              </a:buClr>
              <a:buSzPts val="1000"/>
              <a:buFont typeface="Arial"/>
              <a:buNone/>
            </a:pPr>
            <a:r>
              <a:rPr lang="en" sz="1000">
                <a:solidFill>
                  <a:schemeClr val="lt1"/>
                </a:solidFill>
                <a:latin typeface="IBM Plex Sans"/>
                <a:ea typeface="IBM Plex Sans"/>
                <a:cs typeface="IBM Plex Sans"/>
                <a:sym typeface="IBM Plex Sans"/>
              </a:rPr>
              <a:t>UX AUDIT REPORT</a:t>
            </a:r>
            <a:endParaRPr b="1" sz="1000">
              <a:solidFill>
                <a:srgbClr val="B78CF8"/>
              </a:solidFill>
              <a:latin typeface="IBM Plex Sans"/>
              <a:ea typeface="IBM Plex Sans"/>
              <a:cs typeface="IBM Plex Sans"/>
              <a:sym typeface="IBM Plex Sans"/>
            </a:endParaRPr>
          </a:p>
        </p:txBody>
      </p:sp>
      <p:pic>
        <p:nvPicPr>
          <p:cNvPr id="394" name="Google Shape;394;g23a11f75f95_0_340"/>
          <p:cNvPicPr preferRelativeResize="0"/>
          <p:nvPr/>
        </p:nvPicPr>
        <p:blipFill rotWithShape="1">
          <a:blip r:embed="rId3">
            <a:alphaModFix/>
          </a:blip>
          <a:srcRect b="0" l="49217" r="-4" t="0"/>
          <a:stretch/>
        </p:blipFill>
        <p:spPr>
          <a:xfrm>
            <a:off x="7261399" y="0"/>
            <a:ext cx="1882601" cy="51435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8" name="Shape 398"/>
        <p:cNvGrpSpPr/>
        <p:nvPr/>
      </p:nvGrpSpPr>
      <p:grpSpPr>
        <a:xfrm>
          <a:off x="0" y="0"/>
          <a:ext cx="0" cy="0"/>
          <a:chOff x="0" y="0"/>
          <a:chExt cx="0" cy="0"/>
        </a:xfrm>
      </p:grpSpPr>
      <p:sp>
        <p:nvSpPr>
          <p:cNvPr id="399" name="Google Shape;399;g23a11f75f95_0_346"/>
          <p:cNvSpPr txBox="1"/>
          <p:nvPr>
            <p:ph idx="4294967295" type="body"/>
          </p:nvPr>
        </p:nvSpPr>
        <p:spPr>
          <a:xfrm>
            <a:off x="256032" y="1647643"/>
            <a:ext cx="7704000" cy="1262100"/>
          </a:xfrm>
          <a:prstGeom prst="rect">
            <a:avLst/>
          </a:prstGeom>
          <a:noFill/>
          <a:ln>
            <a:noFill/>
          </a:ln>
        </p:spPr>
        <p:txBody>
          <a:bodyPr anchorCtr="0" anchor="t" bIns="91425" lIns="91425" spcFirstLastPara="1" rIns="91425" wrap="square" tIns="91425">
            <a:spAutoFit/>
          </a:bodyPr>
          <a:lstStyle/>
          <a:p>
            <a:pPr indent="-215900" lvl="0" marL="241300" rtl="0" algn="l">
              <a:lnSpc>
                <a:spcPct val="200000"/>
              </a:lnSpc>
              <a:spcBef>
                <a:spcPts val="1000"/>
              </a:spcBef>
              <a:spcAft>
                <a:spcPts val="0"/>
              </a:spcAft>
              <a:buClr>
                <a:srgbClr val="052B53"/>
              </a:buClr>
              <a:buSzPts val="1400"/>
              <a:buFont typeface="IBM Plex Sans"/>
              <a:buChar char="●"/>
            </a:pPr>
            <a:r>
              <a:rPr lang="en" sz="1400" u="sng">
                <a:solidFill>
                  <a:srgbClr val="052B53"/>
                </a:solidFill>
                <a:latin typeface="IBM Plex Sans"/>
                <a:ea typeface="IBM Plex Sans"/>
                <a:cs typeface="IBM Plex Sans"/>
                <a:sym typeface="IBM Plex Sans"/>
                <a:hlinkClick r:id="rId3">
                  <a:extLst>
                    <a:ext uri="{A12FA001-AC4F-418D-AE19-62706E023703}">
                      <ahyp:hlinkClr val="tx"/>
                    </a:ext>
                  </a:extLst>
                </a:hlinkClick>
              </a:rPr>
              <a:t>Expert Review Based On web Usability Guidelines Spreadsheet report</a:t>
            </a:r>
            <a:endParaRPr sz="1400">
              <a:solidFill>
                <a:srgbClr val="052B53"/>
              </a:solidFill>
              <a:latin typeface="IBM Plex Sans"/>
              <a:ea typeface="IBM Plex Sans"/>
              <a:cs typeface="IBM Plex Sans"/>
              <a:sym typeface="IBM Plex Sans"/>
            </a:endParaRPr>
          </a:p>
          <a:p>
            <a:pPr indent="-215900" lvl="0" marL="241300" rtl="0" algn="l">
              <a:lnSpc>
                <a:spcPct val="200000"/>
              </a:lnSpc>
              <a:spcBef>
                <a:spcPts val="0"/>
              </a:spcBef>
              <a:spcAft>
                <a:spcPts val="0"/>
              </a:spcAft>
              <a:buClr>
                <a:srgbClr val="052B53"/>
              </a:buClr>
              <a:buSzPts val="1400"/>
              <a:buFont typeface="IBM Plex Sans"/>
              <a:buChar char="●"/>
            </a:pPr>
            <a:r>
              <a:rPr lang="en" sz="1400" u="sng">
                <a:solidFill>
                  <a:srgbClr val="052B53"/>
                </a:solidFill>
                <a:latin typeface="IBM Plex Sans"/>
                <a:ea typeface="IBM Plex Sans"/>
                <a:cs typeface="IBM Plex Sans"/>
                <a:sym typeface="IBM Plex Sans"/>
                <a:hlinkClick r:id="rId4">
                  <a:extLst>
                    <a:ext uri="{A12FA001-AC4F-418D-AE19-62706E023703}">
                      <ahyp:hlinkClr val="tx"/>
                    </a:ext>
                  </a:extLst>
                </a:hlinkClick>
              </a:rPr>
              <a:t>Expert review based on Web3 UX Principles by Beltran Spreadsheet report</a:t>
            </a:r>
            <a:endParaRPr sz="1400">
              <a:solidFill>
                <a:srgbClr val="052B53"/>
              </a:solidFill>
              <a:latin typeface="IBM Plex Sans"/>
              <a:ea typeface="IBM Plex Sans"/>
              <a:cs typeface="IBM Plex Sans"/>
              <a:sym typeface="IBM Plex Sans"/>
            </a:endParaRPr>
          </a:p>
          <a:p>
            <a:pPr indent="-215900" lvl="0" marL="241300" rtl="0" algn="l">
              <a:lnSpc>
                <a:spcPct val="200000"/>
              </a:lnSpc>
              <a:spcBef>
                <a:spcPts val="0"/>
              </a:spcBef>
              <a:spcAft>
                <a:spcPts val="0"/>
              </a:spcAft>
              <a:buClr>
                <a:srgbClr val="052B53"/>
              </a:buClr>
              <a:buSzPts val="1400"/>
              <a:buFont typeface="IBM Plex Sans"/>
              <a:buChar char="●"/>
            </a:pPr>
            <a:r>
              <a:rPr lang="en" sz="1400" u="sng">
                <a:solidFill>
                  <a:srgbClr val="052B53"/>
                </a:solidFill>
                <a:latin typeface="IBM Plex Sans"/>
                <a:ea typeface="IBM Plex Sans"/>
                <a:cs typeface="IBM Plex Sans"/>
                <a:sym typeface="IBM Plex Sans"/>
                <a:hlinkClick r:id="rId5">
                  <a:extLst>
                    <a:ext uri="{A12FA001-AC4F-418D-AE19-62706E023703}">
                      <ahyp:hlinkClr val="tx"/>
                    </a:ext>
                  </a:extLst>
                </a:hlinkClick>
              </a:rPr>
              <a:t>Expert review collation and usability score report on Airtable spreadsheet Report</a:t>
            </a:r>
            <a:endParaRPr sz="1400">
              <a:solidFill>
                <a:srgbClr val="052B53"/>
              </a:solidFill>
              <a:latin typeface="IBM Plex Sans"/>
              <a:ea typeface="IBM Plex Sans"/>
              <a:cs typeface="IBM Plex Sans"/>
              <a:sym typeface="IBM Plex Sans"/>
            </a:endParaRPr>
          </a:p>
        </p:txBody>
      </p:sp>
      <p:sp>
        <p:nvSpPr>
          <p:cNvPr id="400" name="Google Shape;400;g23a11f75f95_0_346"/>
          <p:cNvSpPr txBox="1"/>
          <p:nvPr/>
        </p:nvSpPr>
        <p:spPr>
          <a:xfrm>
            <a:off x="256025" y="585216"/>
            <a:ext cx="825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000000"/>
                </a:solidFill>
                <a:latin typeface="Inter"/>
                <a:ea typeface="Inter"/>
                <a:cs typeface="Inter"/>
                <a:sym typeface="Inter"/>
              </a:rPr>
              <a:t>SOURCES </a:t>
            </a:r>
            <a:endParaRPr b="1" sz="1000">
              <a:solidFill>
                <a:srgbClr val="000000"/>
              </a:solidFill>
              <a:latin typeface="IBM Plex Sans"/>
              <a:ea typeface="IBM Plex Sans"/>
              <a:cs typeface="IBM Plex Sans"/>
              <a:sym typeface="IBM Plex Sans"/>
            </a:endParaRPr>
          </a:p>
        </p:txBody>
      </p:sp>
      <p:sp>
        <p:nvSpPr>
          <p:cNvPr id="401" name="Google Shape;401;g23a11f75f95_0_346"/>
          <p:cNvSpPr txBox="1"/>
          <p:nvPr/>
        </p:nvSpPr>
        <p:spPr>
          <a:xfrm>
            <a:off x="256032" y="1077825"/>
            <a:ext cx="84738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rgbClr val="595959"/>
                </a:solidFill>
                <a:latin typeface="IBM Plex Sans"/>
                <a:ea typeface="IBM Plex Sans"/>
                <a:cs typeface="IBM Plex Sans"/>
                <a:sym typeface="IBM Plex Sans"/>
              </a:rPr>
              <a:t>Explore attached Unabridged UX audit detailed  findings on KyberSwap </a:t>
            </a:r>
            <a:endParaRPr>
              <a:solidFill>
                <a:srgbClr val="595959"/>
              </a:solidFill>
              <a:latin typeface="IBM Plex Sans"/>
              <a:ea typeface="IBM Plex Sans"/>
              <a:cs typeface="IBM Plex Sans"/>
              <a:sym typeface="IBM Plex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718"/>
        </a:solidFill>
      </p:bgPr>
    </p:bg>
    <p:spTree>
      <p:nvGrpSpPr>
        <p:cNvPr id="405" name="Shape 405"/>
        <p:cNvGrpSpPr/>
        <p:nvPr/>
      </p:nvGrpSpPr>
      <p:grpSpPr>
        <a:xfrm>
          <a:off x="0" y="0"/>
          <a:ext cx="0" cy="0"/>
          <a:chOff x="0" y="0"/>
          <a:chExt cx="0" cy="0"/>
        </a:xfrm>
      </p:grpSpPr>
      <p:pic>
        <p:nvPicPr>
          <p:cNvPr id="406" name="Google Shape;406;g25db78d7008_0_146"/>
          <p:cNvPicPr preferRelativeResize="0"/>
          <p:nvPr/>
        </p:nvPicPr>
        <p:blipFill rotWithShape="1">
          <a:blip r:embed="rId3">
            <a:alphaModFix/>
          </a:blip>
          <a:srcRect b="0" l="0" r="0" t="0"/>
          <a:stretch/>
        </p:blipFill>
        <p:spPr>
          <a:xfrm>
            <a:off x="4077961" y="1696976"/>
            <a:ext cx="988075" cy="449625"/>
          </a:xfrm>
          <a:prstGeom prst="rect">
            <a:avLst/>
          </a:prstGeom>
          <a:noFill/>
          <a:ln>
            <a:noFill/>
          </a:ln>
        </p:spPr>
      </p:pic>
      <p:sp>
        <p:nvSpPr>
          <p:cNvPr id="407" name="Google Shape;407;g25db78d7008_0_146"/>
          <p:cNvSpPr txBox="1"/>
          <p:nvPr/>
        </p:nvSpPr>
        <p:spPr>
          <a:xfrm>
            <a:off x="3581700" y="2447600"/>
            <a:ext cx="198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B78CF8"/>
                </a:solidFill>
                <a:uFill>
                  <a:noFill/>
                </a:uFill>
                <a:latin typeface="Inter Light"/>
                <a:ea typeface="Inter Light"/>
                <a:cs typeface="Inter Light"/>
                <a:sym typeface="Inter Light"/>
                <a:hlinkClick r:id="rId4">
                  <a:extLst>
                    <a:ext uri="{A12FA001-AC4F-418D-AE19-62706E023703}">
                      <ahyp:hlinkClr val="tx"/>
                    </a:ext>
                  </a:extLst>
                </a:hlinkClick>
              </a:rPr>
              <a:t>www.generalmagic.io</a:t>
            </a:r>
            <a:endParaRPr b="0" i="0" sz="1400" u="none" cap="none" strike="noStrike">
              <a:solidFill>
                <a:srgbClr val="B78CF8"/>
              </a:solidFill>
              <a:latin typeface="Inter Light"/>
              <a:ea typeface="Inter Light"/>
              <a:cs typeface="Inter Light"/>
              <a:sym typeface="Inter Light"/>
            </a:endParaRPr>
          </a:p>
        </p:txBody>
      </p:sp>
      <p:pic>
        <p:nvPicPr>
          <p:cNvPr id="408" name="Google Shape;408;g25db78d7008_0_146">
            <a:hlinkClick r:id="rId5"/>
          </p:cNvPr>
          <p:cNvPicPr preferRelativeResize="0"/>
          <p:nvPr/>
        </p:nvPicPr>
        <p:blipFill rotWithShape="1">
          <a:blip r:embed="rId6">
            <a:alphaModFix/>
          </a:blip>
          <a:srcRect b="0" l="0" r="0" t="0"/>
          <a:stretch/>
        </p:blipFill>
        <p:spPr>
          <a:xfrm>
            <a:off x="4252388" y="3148800"/>
            <a:ext cx="284100" cy="284100"/>
          </a:xfrm>
          <a:prstGeom prst="rect">
            <a:avLst/>
          </a:prstGeom>
          <a:noFill/>
          <a:ln>
            <a:noFill/>
          </a:ln>
        </p:spPr>
      </p:pic>
      <p:pic>
        <p:nvPicPr>
          <p:cNvPr id="409" name="Google Shape;409;g25db78d7008_0_146"/>
          <p:cNvPicPr preferRelativeResize="0"/>
          <p:nvPr/>
        </p:nvPicPr>
        <p:blipFill rotWithShape="1">
          <a:blip r:embed="rId7">
            <a:alphaModFix/>
          </a:blip>
          <a:srcRect b="0" l="0" r="0" t="0"/>
          <a:stretch/>
        </p:blipFill>
        <p:spPr>
          <a:xfrm>
            <a:off x="4607512" y="3148800"/>
            <a:ext cx="284100" cy="284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sp>
        <p:nvSpPr>
          <p:cNvPr id="101" name="Google Shape;101;g23a11f75f95_0_248"/>
          <p:cNvSpPr txBox="1"/>
          <p:nvPr>
            <p:ph idx="4294967295" type="title"/>
          </p:nvPr>
        </p:nvSpPr>
        <p:spPr>
          <a:xfrm>
            <a:off x="256025" y="585216"/>
            <a:ext cx="8257500" cy="49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b="1" lang="en" sz="2000">
                <a:latin typeface="Inter"/>
                <a:ea typeface="Inter"/>
                <a:cs typeface="Inter"/>
                <a:sym typeface="Inter"/>
              </a:rPr>
              <a:t>247 WEB USABILITY GUIDELINES</a:t>
            </a:r>
            <a:endParaRPr b="1" sz="1000">
              <a:latin typeface="IBM Plex Sans"/>
              <a:ea typeface="IBM Plex Sans"/>
              <a:cs typeface="IBM Plex Sans"/>
              <a:sym typeface="IBM Plex Sans"/>
            </a:endParaRPr>
          </a:p>
        </p:txBody>
      </p:sp>
      <p:graphicFrame>
        <p:nvGraphicFramePr>
          <p:cNvPr id="102" name="Google Shape;102;g23a11f75f95_0_248"/>
          <p:cNvGraphicFramePr/>
          <p:nvPr/>
        </p:nvGraphicFramePr>
        <p:xfrm>
          <a:off x="256032" y="2011680"/>
          <a:ext cx="3000000" cy="3000000"/>
        </p:xfrm>
        <a:graphic>
          <a:graphicData uri="http://schemas.openxmlformats.org/drawingml/2006/table">
            <a:tbl>
              <a:tblPr>
                <a:noFill/>
                <a:tableStyleId>{66534689-2025-4695-BA5A-767667B7EE45}</a:tableStyleId>
              </a:tblPr>
              <a:tblGrid>
                <a:gridCol w="2610775"/>
                <a:gridCol w="1084925"/>
                <a:gridCol w="1595925"/>
                <a:gridCol w="1418675"/>
                <a:gridCol w="1766200"/>
              </a:tblGrid>
              <a:tr h="3825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UX PRINCIPLES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DOESN’T COMPLY</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200" u="none" cap="none" strike="noStrike">
                          <a:solidFill>
                            <a:schemeClr val="lt1"/>
                          </a:solidFill>
                          <a:latin typeface="IBM Plex Sans"/>
                          <a:ea typeface="IBM Plex Sans"/>
                          <a:cs typeface="IBM Plex Sans"/>
                          <a:sym typeface="IBM Plex Sans"/>
                        </a:rPr>
                        <a:t>NOT APPLICABLE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COMPLIANCE RATE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Home Page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13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100%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Task orientation</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20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3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95</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Navigation and IA</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8</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94</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Forms and data entry: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3</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3</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100%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8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Trust and credibility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8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100%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103" name="Google Shape;103;g23a11f75f95_0_248"/>
          <p:cNvSpPr txBox="1"/>
          <p:nvPr/>
        </p:nvSpPr>
        <p:spPr>
          <a:xfrm>
            <a:off x="256032" y="1118725"/>
            <a:ext cx="8473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This  review focused on evaluating critical aspects such as platform accessibility, navigation, search functionality, user education, error handling, etc. Through a meticulous assessment, we identified several areas that require immediate attention to enhance the overall user experience.</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 name="Shape 107"/>
        <p:cNvGrpSpPr/>
        <p:nvPr/>
      </p:nvGrpSpPr>
      <p:grpSpPr>
        <a:xfrm>
          <a:off x="0" y="0"/>
          <a:ext cx="0" cy="0"/>
          <a:chOff x="0" y="0"/>
          <a:chExt cx="0" cy="0"/>
        </a:xfrm>
      </p:grpSpPr>
      <p:graphicFrame>
        <p:nvGraphicFramePr>
          <p:cNvPr id="108" name="Google Shape;108;g23a11f75f95_0_257"/>
          <p:cNvGraphicFramePr/>
          <p:nvPr/>
        </p:nvGraphicFramePr>
        <p:xfrm>
          <a:off x="256032" y="585216"/>
          <a:ext cx="3000000" cy="3000000"/>
        </p:xfrm>
        <a:graphic>
          <a:graphicData uri="http://schemas.openxmlformats.org/drawingml/2006/table">
            <a:tbl>
              <a:tblPr>
                <a:noFill/>
                <a:tableStyleId>{66534689-2025-4695-BA5A-767667B7EE45}</a:tableStyleId>
              </a:tblPr>
              <a:tblGrid>
                <a:gridCol w="2610775"/>
                <a:gridCol w="1084925"/>
                <a:gridCol w="1595925"/>
                <a:gridCol w="1418675"/>
                <a:gridCol w="1766200"/>
              </a:tblGrid>
              <a:tr h="4706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UX PRINCIPLES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DOESN’T COMPLY</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200" u="none" cap="none" strike="noStrike">
                          <a:solidFill>
                            <a:schemeClr val="lt1"/>
                          </a:solidFill>
                          <a:latin typeface="IBM Plex Sans"/>
                          <a:ea typeface="IBM Plex Sans"/>
                          <a:cs typeface="IBM Plex Sans"/>
                          <a:sym typeface="IBM Plex Sans"/>
                        </a:rPr>
                        <a:t>NOT APPLICABLE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COMPLIANCE RATE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Writing and content quality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8</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1</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100</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Page layout and visual design:</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3</a:t>
                      </a:r>
                      <a:r>
                        <a:rPr lang="en" sz="1000">
                          <a:solidFill>
                            <a:schemeClr val="dk2"/>
                          </a:solidFill>
                          <a:latin typeface="IBM Plex Sans"/>
                          <a:ea typeface="IBM Plex Sans"/>
                          <a:cs typeface="IBM Plex Sans"/>
                          <a:sym typeface="IBM Plex Sans"/>
                        </a:rPr>
                        <a:t>3</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1</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100</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Search usability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10</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5</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66</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Help, feedback and error tolerance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23</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1</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95</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Medium"/>
                          <a:ea typeface="IBM Plex Sans Medium"/>
                          <a:cs typeface="IBM Plex Sans Medium"/>
                          <a:sym typeface="IBM Plex Sans Medium"/>
                        </a:rPr>
                        <a:t>Total </a:t>
                      </a:r>
                      <a:endParaRPr sz="1000" u="none" cap="none" strike="noStrike">
                        <a:solidFill>
                          <a:schemeClr val="dk2"/>
                        </a:solidFill>
                        <a:latin typeface="IBM Plex Sans Medium"/>
                        <a:ea typeface="IBM Plex Sans Medium"/>
                        <a:cs typeface="IBM Plex Sans Medium"/>
                        <a:sym typeface="IBM Plex Sans Medium"/>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5</a:t>
                      </a:r>
                      <a:r>
                        <a:rPr lang="en" sz="1000" u="none" cap="none" strike="noStrike">
                          <a:solidFill>
                            <a:schemeClr val="dk2"/>
                          </a:solidFill>
                          <a:latin typeface="IBM Plex Sans"/>
                          <a:ea typeface="IBM Plex Sans"/>
                          <a:cs typeface="IBM Plex Sans"/>
                          <a:sym typeface="IBM Plex Sans"/>
                        </a:rPr>
                        <a:t>6 Criteria</a:t>
                      </a:r>
                      <a:endParaRPr sz="1000" u="none" cap="none" strike="noStrike">
                        <a:solidFill>
                          <a:schemeClr val="dk2"/>
                        </a:solidFill>
                        <a:latin typeface="Albert Sans"/>
                        <a:ea typeface="Albert Sans"/>
                        <a:cs typeface="Albert Sans"/>
                        <a:sym typeface="Alber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8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1</a:t>
                      </a:r>
                      <a:r>
                        <a:rPr lang="en" sz="1000">
                          <a:solidFill>
                            <a:schemeClr val="dk2"/>
                          </a:solidFill>
                          <a:latin typeface="IBM Plex Sans"/>
                          <a:ea typeface="IBM Plex Sans"/>
                          <a:cs typeface="IBM Plex Sans"/>
                          <a:sym typeface="IBM Plex Sans"/>
                        </a:rPr>
                        <a:t>0</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95</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 name="Shape 112"/>
        <p:cNvGrpSpPr/>
        <p:nvPr/>
      </p:nvGrpSpPr>
      <p:grpSpPr>
        <a:xfrm>
          <a:off x="0" y="0"/>
          <a:ext cx="0" cy="0"/>
          <a:chOff x="0" y="0"/>
          <a:chExt cx="0" cy="0"/>
        </a:xfrm>
      </p:grpSpPr>
      <p:sp>
        <p:nvSpPr>
          <p:cNvPr id="113" name="Google Shape;113;g23a11f75f95_0_262"/>
          <p:cNvSpPr txBox="1"/>
          <p:nvPr>
            <p:ph idx="4294967295" type="title"/>
          </p:nvPr>
        </p:nvSpPr>
        <p:spPr>
          <a:xfrm>
            <a:off x="256024" y="585216"/>
            <a:ext cx="8257500" cy="67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b="1" lang="en" sz="2000">
                <a:latin typeface="Inter"/>
                <a:ea typeface="Inter"/>
                <a:cs typeface="Inter"/>
                <a:sym typeface="Inter"/>
              </a:rPr>
              <a:t>REVIEW BASED ON WEB3 UX PRINCIPLES </a:t>
            </a:r>
            <a:endParaRPr b="1" sz="2000">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en" sz="1200">
                <a:latin typeface="Inter"/>
                <a:ea typeface="Inter"/>
                <a:cs typeface="Inter"/>
                <a:sym typeface="Inter"/>
              </a:rPr>
              <a:t>By Beltran</a:t>
            </a:r>
            <a:endParaRPr sz="1200">
              <a:latin typeface="Inter"/>
              <a:ea typeface="Inter"/>
              <a:cs typeface="Inter"/>
              <a:sym typeface="Inter"/>
            </a:endParaRPr>
          </a:p>
        </p:txBody>
      </p:sp>
      <p:graphicFrame>
        <p:nvGraphicFramePr>
          <p:cNvPr id="114" name="Google Shape;114;g23a11f75f95_0_262"/>
          <p:cNvGraphicFramePr/>
          <p:nvPr/>
        </p:nvGraphicFramePr>
        <p:xfrm>
          <a:off x="256032" y="1597800"/>
          <a:ext cx="3000000" cy="3000000"/>
        </p:xfrm>
        <a:graphic>
          <a:graphicData uri="http://schemas.openxmlformats.org/drawingml/2006/table">
            <a:tbl>
              <a:tblPr>
                <a:noFill/>
                <a:tableStyleId>{66534689-2025-4695-BA5A-767667B7EE45}</a:tableStyleId>
              </a:tblPr>
              <a:tblGrid>
                <a:gridCol w="2610775"/>
                <a:gridCol w="1084925"/>
                <a:gridCol w="1595925"/>
                <a:gridCol w="1418675"/>
                <a:gridCol w="1766200"/>
              </a:tblGrid>
              <a:tr h="4706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UX PRINCIPLES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COMPLIES</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DOESN’T COMPLY</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200" u="none" cap="none" strike="noStrike">
                          <a:solidFill>
                            <a:schemeClr val="lt1"/>
                          </a:solidFill>
                          <a:latin typeface="IBM Plex Sans"/>
                          <a:ea typeface="IBM Plex Sans"/>
                          <a:cs typeface="IBM Plex Sans"/>
                          <a:sym typeface="IBM Plex Sans"/>
                        </a:rPr>
                        <a:t>NOT APPLICABLE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COMPLIANCE RATE</a:t>
                      </a:r>
                      <a:endParaRPr sz="12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Transparency of Data provenance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3</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75</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Transparency of Transactions</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5</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2</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71</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Transparency of Smart Contract</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2</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10</a:t>
                      </a:r>
                      <a:r>
                        <a:rPr lang="en" sz="1000" u="none" cap="none" strike="noStrike">
                          <a:solidFill>
                            <a:schemeClr val="dk2"/>
                          </a:solidFill>
                          <a:latin typeface="IBM Plex Sans"/>
                          <a:ea typeface="IBM Plex Sans"/>
                          <a:cs typeface="IBM Plex Sans"/>
                          <a:sym typeface="IBM Plex Sans"/>
                        </a:rPr>
                        <a:t>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Transparent User interaction History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2</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33</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Transparency of Code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4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2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66%</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115" name="Google Shape;115;g23a11f75f95_0_262"/>
          <p:cNvSpPr txBox="1"/>
          <p:nvPr/>
        </p:nvSpPr>
        <p:spPr>
          <a:xfrm>
            <a:off x="256032" y="1197818"/>
            <a:ext cx="8342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chemeClr val="dk2"/>
                </a:solidFill>
                <a:latin typeface="IBM Plex Sans"/>
                <a:ea typeface="IBM Plex Sans"/>
                <a:cs typeface="IBM Plex Sans"/>
                <a:sym typeface="IBM Plex Sans"/>
              </a:rPr>
              <a:t>This review focused on evaluating critical aspects  involved in the integration of Web3 wallet functionalities.</a:t>
            </a:r>
            <a:endParaRPr b="0" i="0" sz="10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graphicFrame>
        <p:nvGraphicFramePr>
          <p:cNvPr id="120" name="Google Shape;120;g23a11f75f95_0_267"/>
          <p:cNvGraphicFramePr/>
          <p:nvPr/>
        </p:nvGraphicFramePr>
        <p:xfrm>
          <a:off x="256032" y="585216"/>
          <a:ext cx="3000000" cy="3000000"/>
        </p:xfrm>
        <a:graphic>
          <a:graphicData uri="http://schemas.openxmlformats.org/drawingml/2006/table">
            <a:tbl>
              <a:tblPr>
                <a:noFill/>
                <a:tableStyleId>{66534689-2025-4695-BA5A-767667B7EE45}</a:tableStyleId>
              </a:tblPr>
              <a:tblGrid>
                <a:gridCol w="2610775"/>
                <a:gridCol w="1084925"/>
                <a:gridCol w="1595925"/>
                <a:gridCol w="1418675"/>
                <a:gridCol w="1766200"/>
              </a:tblGrid>
              <a:tr h="470625">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IBM Plex Sans"/>
                          <a:ea typeface="IBM Plex Sans"/>
                          <a:cs typeface="IBM Plex Sans"/>
                          <a:sym typeface="IBM Plex Sans"/>
                        </a:rPr>
                        <a:t>UX PRINCIPLES</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IBM Plex Sans"/>
                          <a:ea typeface="IBM Plex Sans"/>
                          <a:cs typeface="IBM Plex Sans"/>
                          <a:sym typeface="IBM Plex Sans"/>
                        </a:rPr>
                        <a:t>COMPLIES</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IBM Plex Sans"/>
                          <a:ea typeface="IBM Plex Sans"/>
                          <a:cs typeface="IBM Plex Sans"/>
                          <a:sym typeface="IBM Plex Sans"/>
                        </a:rPr>
                        <a:t>DOESN’T COMPLY</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200" u="none" cap="none" strike="noStrike">
                          <a:solidFill>
                            <a:schemeClr val="lt1"/>
                          </a:solidFill>
                          <a:latin typeface="IBM Plex Sans"/>
                          <a:ea typeface="IBM Plex Sans"/>
                          <a:cs typeface="IBM Plex Sans"/>
                          <a:sym typeface="IBM Plex Sans"/>
                        </a:rPr>
                        <a:t>NOT APPLICABLE</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IBM Plex Sans"/>
                          <a:ea typeface="IBM Plex Sans"/>
                          <a:cs typeface="IBM Plex Sans"/>
                          <a:sym typeface="IBM Plex Sans"/>
                        </a:rPr>
                        <a:t>COMPLIANCE RATE</a:t>
                      </a:r>
                      <a:endParaRPr sz="1300" u="none" cap="none" strike="noStrike">
                        <a:solidFill>
                          <a:schemeClr val="lt1"/>
                        </a:solidFill>
                        <a:latin typeface="IBM Plex Sans"/>
                        <a:ea typeface="IBM Plex Sans"/>
                        <a:cs typeface="IBM Plex Sans"/>
                        <a:sym typeface="IBM Plex Sa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Human Readable Hashes Format</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2</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1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66</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Time/Wait Management</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2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100%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Permanent Newbie Mode</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3 Criteria</a:t>
                      </a:r>
                      <a:endParaRPr sz="1000">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10</a:t>
                      </a:r>
                      <a:r>
                        <a:rPr lang="en" sz="1000" u="none" cap="none" strike="noStrike">
                          <a:solidFill>
                            <a:schemeClr val="dk2"/>
                          </a:solidFill>
                          <a:latin typeface="IBM Plex Sans"/>
                          <a:ea typeface="IBM Plex Sans"/>
                          <a:cs typeface="IBM Plex Sans"/>
                          <a:sym typeface="IBM Plex Sans"/>
                        </a:rPr>
                        <a:t>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Gas Price and Transaction Reversal</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2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1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66</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Sense of Community</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4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 sz="1000" u="none" cap="none" strike="noStrike">
                          <a:solidFill>
                            <a:schemeClr val="dk2"/>
                          </a:solidFill>
                          <a:latin typeface="IBM Plex Sans"/>
                          <a:ea typeface="IBM Plex Sans"/>
                          <a:cs typeface="IBM Plex Sans"/>
                          <a:sym typeface="IBM Plex Sans"/>
                        </a:rPr>
                        <a:t>None</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100%</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Total </a:t>
                      </a:r>
                      <a:endParaRPr sz="1000" u="none" cap="none" strike="noStrike">
                        <a:solidFill>
                          <a:schemeClr val="dk2"/>
                        </a:solidFill>
                        <a:latin typeface="IBM Plex Sans"/>
                        <a:ea typeface="IBM Plex Sans"/>
                        <a:cs typeface="IBM Plex Sans"/>
                        <a:sym typeface="IBM Plex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IBM Plex Sans"/>
                          <a:ea typeface="IBM Plex Sans"/>
                          <a:cs typeface="IBM Plex Sans"/>
                          <a:sym typeface="IBM Plex Sans"/>
                        </a:rPr>
                        <a:t>2</a:t>
                      </a:r>
                      <a:r>
                        <a:rPr lang="en" sz="1000">
                          <a:solidFill>
                            <a:schemeClr val="dk2"/>
                          </a:solidFill>
                          <a:latin typeface="IBM Plex Sans"/>
                          <a:ea typeface="IBM Plex Sans"/>
                          <a:cs typeface="IBM Plex Sans"/>
                          <a:sym typeface="IBM Plex Sans"/>
                        </a:rPr>
                        <a:t>9</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9</a:t>
                      </a:r>
                      <a:r>
                        <a:rPr lang="en" sz="1000" u="none" cap="none" strike="noStrike">
                          <a:solidFill>
                            <a:schemeClr val="dk2"/>
                          </a:solidFill>
                          <a:latin typeface="IBM Plex Sans"/>
                          <a:ea typeface="IBM Plex Sans"/>
                          <a:cs typeface="IBM Plex Sans"/>
                          <a:sym typeface="IBM Plex Sans"/>
                        </a:rPr>
                        <a:t> 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Arial"/>
                        <a:buNone/>
                      </a:pPr>
                      <a:r>
                        <a:rPr lang="en" sz="1000">
                          <a:solidFill>
                            <a:schemeClr val="dk2"/>
                          </a:solidFill>
                          <a:latin typeface="IBM Plex Sans"/>
                          <a:ea typeface="IBM Plex Sans"/>
                          <a:cs typeface="IBM Plex Sans"/>
                          <a:sym typeface="IBM Plex Sans"/>
                        </a:rPr>
                        <a:t>4 </a:t>
                      </a:r>
                      <a:r>
                        <a:rPr lang="en" sz="1000" u="none" cap="none" strike="noStrike">
                          <a:solidFill>
                            <a:schemeClr val="dk2"/>
                          </a:solidFill>
                          <a:latin typeface="IBM Plex Sans"/>
                          <a:ea typeface="IBM Plex Sans"/>
                          <a:cs typeface="IBM Plex Sans"/>
                          <a:sym typeface="IBM Plex Sans"/>
                        </a:rPr>
                        <a:t>Criteria</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2"/>
                          </a:solidFill>
                          <a:latin typeface="IBM Plex Sans"/>
                          <a:ea typeface="IBM Plex Sans"/>
                          <a:cs typeface="IBM Plex Sans"/>
                          <a:sym typeface="IBM Plex Sans"/>
                        </a:rPr>
                        <a:t>76</a:t>
                      </a:r>
                      <a:r>
                        <a:rPr lang="en" sz="1000" u="none" cap="none" strike="noStrike">
                          <a:solidFill>
                            <a:schemeClr val="dk2"/>
                          </a:solidFill>
                          <a:latin typeface="IBM Plex Sans"/>
                          <a:ea typeface="IBM Plex Sans"/>
                          <a:cs typeface="IBM Plex Sans"/>
                          <a:sym typeface="IBM Plex Sans"/>
                        </a:rPr>
                        <a:t>%</a:t>
                      </a:r>
                      <a:endParaRPr sz="1000" u="none" cap="none" strike="noStrike">
                        <a:solidFill>
                          <a:schemeClr val="dk2"/>
                        </a:solidFill>
                        <a:latin typeface="IBM Plex Sans"/>
                        <a:ea typeface="IBM Plex Sans"/>
                        <a:cs typeface="IBM Plex Sans"/>
                        <a:sym typeface="IBM Plex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sp>
        <p:nvSpPr>
          <p:cNvPr id="125" name="Google Shape;125;g23a11f75f95_0_287"/>
          <p:cNvSpPr txBox="1"/>
          <p:nvPr>
            <p:ph idx="4294967295" type="title"/>
          </p:nvPr>
        </p:nvSpPr>
        <p:spPr>
          <a:xfrm>
            <a:off x="256032" y="585216"/>
            <a:ext cx="77040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2000">
                <a:latin typeface="Inter"/>
                <a:ea typeface="Inter"/>
                <a:cs typeface="Inter"/>
                <a:sym typeface="Inter"/>
              </a:rPr>
              <a:t>USABILITY STATS</a:t>
            </a:r>
            <a:endParaRPr b="1" sz="2000">
              <a:latin typeface="Inter"/>
              <a:ea typeface="Inter"/>
              <a:cs typeface="Inter"/>
              <a:sym typeface="Inter"/>
            </a:endParaRPr>
          </a:p>
        </p:txBody>
      </p:sp>
      <p:sp>
        <p:nvSpPr>
          <p:cNvPr id="126" name="Google Shape;126;g23a11f75f95_0_287"/>
          <p:cNvSpPr txBox="1"/>
          <p:nvPr/>
        </p:nvSpPr>
        <p:spPr>
          <a:xfrm>
            <a:off x="256032" y="1270275"/>
            <a:ext cx="4336200" cy="44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IBM Plex Sans Medium"/>
                <a:ea typeface="IBM Plex Sans Medium"/>
                <a:cs typeface="IBM Plex Sans Medium"/>
                <a:sym typeface="IBM Plex Sans Medium"/>
              </a:rPr>
              <a:t>Overall Compliance percentage</a:t>
            </a:r>
            <a:endParaRPr b="0" i="0" sz="2000" u="none" cap="none" strike="noStrike">
              <a:solidFill>
                <a:schemeClr val="dk1"/>
              </a:solidFill>
              <a:latin typeface="IBM Plex Sans Medium"/>
              <a:ea typeface="IBM Plex Sans Medium"/>
              <a:cs typeface="IBM Plex Sans Medium"/>
              <a:sym typeface="IBM Plex Sans Medium"/>
            </a:endParaRPr>
          </a:p>
        </p:txBody>
      </p:sp>
      <p:sp>
        <p:nvSpPr>
          <p:cNvPr id="127" name="Google Shape;127;g23a11f75f95_0_287"/>
          <p:cNvSpPr txBox="1"/>
          <p:nvPr/>
        </p:nvSpPr>
        <p:spPr>
          <a:xfrm>
            <a:off x="5812610" y="3597286"/>
            <a:ext cx="1287000" cy="44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191919"/>
                </a:solidFill>
                <a:latin typeface="IBM Plex Sans"/>
                <a:ea typeface="IBM Plex Sans"/>
                <a:cs typeface="IBM Plex Sans"/>
                <a:sym typeface="IBM Plex Sans"/>
              </a:rPr>
              <a:t>Overall Compliance</a:t>
            </a:r>
            <a:endParaRPr b="0" i="0" sz="1000" u="none" cap="none" strike="noStrike">
              <a:solidFill>
                <a:srgbClr val="191919"/>
              </a:solidFill>
              <a:latin typeface="IBM Plex Sans"/>
              <a:ea typeface="IBM Plex Sans"/>
              <a:cs typeface="IBM Plex Sans"/>
              <a:sym typeface="IBM Plex Sans"/>
            </a:endParaRPr>
          </a:p>
        </p:txBody>
      </p:sp>
      <p:sp>
        <p:nvSpPr>
          <p:cNvPr id="128" name="Google Shape;128;g23a11f75f95_0_287"/>
          <p:cNvSpPr txBox="1"/>
          <p:nvPr/>
        </p:nvSpPr>
        <p:spPr>
          <a:xfrm>
            <a:off x="5812610" y="3962871"/>
            <a:ext cx="1287000" cy="44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chemeClr val="dk1"/>
                </a:solidFill>
                <a:latin typeface="IBM Plex Sans"/>
                <a:ea typeface="IBM Plex Sans"/>
                <a:cs typeface="IBM Plex Sans"/>
                <a:sym typeface="IBM Plex Sans"/>
              </a:rPr>
              <a:t>185</a:t>
            </a:r>
            <a:r>
              <a:rPr b="1" i="0" lang="en" sz="1200" u="none" cap="none" strike="noStrike">
                <a:solidFill>
                  <a:schemeClr val="dk1"/>
                </a:solidFill>
                <a:latin typeface="IBM Plex Sans"/>
                <a:ea typeface="IBM Plex Sans"/>
                <a:cs typeface="IBM Plex Sans"/>
                <a:sym typeface="IBM Plex Sans"/>
              </a:rPr>
              <a:t>/</a:t>
            </a:r>
            <a:r>
              <a:rPr b="1" lang="en" sz="1200">
                <a:solidFill>
                  <a:schemeClr val="dk1"/>
                </a:solidFill>
                <a:latin typeface="IBM Plex Sans"/>
                <a:ea typeface="IBM Plex Sans"/>
                <a:cs typeface="IBM Plex Sans"/>
                <a:sym typeface="IBM Plex Sans"/>
              </a:rPr>
              <a:t>202</a:t>
            </a:r>
            <a:endParaRPr b="1" i="0" sz="1200" u="none" cap="none" strike="noStrike">
              <a:solidFill>
                <a:schemeClr val="dk1"/>
              </a:solidFill>
              <a:latin typeface="IBM Plex Sans"/>
              <a:ea typeface="IBM Plex Sans"/>
              <a:cs typeface="IBM Plex Sans"/>
              <a:sym typeface="IBM Plex Sans"/>
            </a:endParaRPr>
          </a:p>
        </p:txBody>
      </p:sp>
      <p:sp>
        <p:nvSpPr>
          <p:cNvPr id="129" name="Google Shape;129;g23a11f75f95_0_287"/>
          <p:cNvSpPr txBox="1"/>
          <p:nvPr/>
        </p:nvSpPr>
        <p:spPr>
          <a:xfrm>
            <a:off x="7037689" y="3597286"/>
            <a:ext cx="1287000" cy="44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191919"/>
                </a:solidFill>
                <a:latin typeface="IBM Plex Sans"/>
                <a:ea typeface="IBM Plex Sans"/>
                <a:cs typeface="IBM Plex Sans"/>
                <a:sym typeface="IBM Plex Sans"/>
              </a:rPr>
              <a:t>Overall non compliance</a:t>
            </a:r>
            <a:endParaRPr b="0" i="0" sz="1000" u="none" cap="none" strike="noStrike">
              <a:solidFill>
                <a:srgbClr val="191919"/>
              </a:solidFill>
              <a:latin typeface="IBM Plex Sans"/>
              <a:ea typeface="IBM Plex Sans"/>
              <a:cs typeface="IBM Plex Sans"/>
              <a:sym typeface="IBM Plex Sans"/>
            </a:endParaRPr>
          </a:p>
        </p:txBody>
      </p:sp>
      <p:sp>
        <p:nvSpPr>
          <p:cNvPr id="130" name="Google Shape;130;g23a11f75f95_0_287"/>
          <p:cNvSpPr txBox="1"/>
          <p:nvPr/>
        </p:nvSpPr>
        <p:spPr>
          <a:xfrm>
            <a:off x="7037689" y="3962871"/>
            <a:ext cx="1287000" cy="44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chemeClr val="dk1"/>
                </a:solidFill>
                <a:latin typeface="IBM Plex Sans"/>
                <a:ea typeface="IBM Plex Sans"/>
                <a:cs typeface="IBM Plex Sans"/>
                <a:sym typeface="IBM Plex Sans"/>
              </a:rPr>
              <a:t>17</a:t>
            </a:r>
            <a:r>
              <a:rPr b="1" i="0" lang="en" sz="1200" u="none" cap="none" strike="noStrike">
                <a:solidFill>
                  <a:schemeClr val="dk1"/>
                </a:solidFill>
                <a:latin typeface="IBM Plex Sans"/>
                <a:ea typeface="IBM Plex Sans"/>
                <a:cs typeface="IBM Plex Sans"/>
                <a:sym typeface="IBM Plex Sans"/>
              </a:rPr>
              <a:t>/</a:t>
            </a:r>
            <a:r>
              <a:rPr b="1" lang="en" sz="1200">
                <a:solidFill>
                  <a:schemeClr val="dk1"/>
                </a:solidFill>
                <a:latin typeface="IBM Plex Sans"/>
                <a:ea typeface="IBM Plex Sans"/>
                <a:cs typeface="IBM Plex Sans"/>
                <a:sym typeface="IBM Plex Sans"/>
              </a:rPr>
              <a:t>202</a:t>
            </a:r>
            <a:endParaRPr b="1" i="0" sz="1200" u="none" cap="none" strike="noStrike">
              <a:solidFill>
                <a:schemeClr val="dk1"/>
              </a:solidFill>
              <a:latin typeface="IBM Plex Sans"/>
              <a:ea typeface="IBM Plex Sans"/>
              <a:cs typeface="IBM Plex Sans"/>
              <a:sym typeface="IBM Plex Sans"/>
            </a:endParaRPr>
          </a:p>
        </p:txBody>
      </p:sp>
      <p:sp>
        <p:nvSpPr>
          <p:cNvPr id="131" name="Google Shape;131;g23a11f75f95_0_287"/>
          <p:cNvSpPr txBox="1"/>
          <p:nvPr/>
        </p:nvSpPr>
        <p:spPr>
          <a:xfrm>
            <a:off x="5812600" y="2217175"/>
            <a:ext cx="2866500" cy="1162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lang="en" sz="1000">
                <a:solidFill>
                  <a:schemeClr val="dk1"/>
                </a:solidFill>
                <a:latin typeface="IBM Plex Sans"/>
                <a:ea typeface="IBM Plex Sans"/>
                <a:cs typeface="IBM Plex Sans"/>
                <a:sym typeface="IBM Plex Sans"/>
              </a:rPr>
              <a:t>This Platform provides an excellent user experience for users. Users should be able to complete all important tasks on the site or system.</a:t>
            </a:r>
            <a:endParaRPr sz="1000">
              <a:solidFill>
                <a:schemeClr val="dk1"/>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sz="1000">
              <a:solidFill>
                <a:schemeClr val="dk1"/>
              </a:solidFill>
              <a:latin typeface="IBM Plex Sans"/>
              <a:ea typeface="IBM Plex Sans"/>
              <a:cs typeface="IBM Plex Sans"/>
              <a:sym typeface="IBM Plex Sans"/>
            </a:endParaRPr>
          </a:p>
          <a:p>
            <a:pPr indent="0" lvl="0" marL="0" marR="0" rtl="0" algn="l">
              <a:lnSpc>
                <a:spcPct val="150000"/>
              </a:lnSpc>
              <a:spcBef>
                <a:spcPts val="0"/>
              </a:spcBef>
              <a:spcAft>
                <a:spcPts val="0"/>
              </a:spcAft>
              <a:buClr>
                <a:schemeClr val="dk1"/>
              </a:buClr>
              <a:buSzPts val="1100"/>
              <a:buFont typeface="Arial"/>
              <a:buNone/>
            </a:pPr>
            <a:r>
              <a:t/>
            </a:r>
            <a:endParaRPr sz="1000">
              <a:solidFill>
                <a:schemeClr val="dk1"/>
              </a:solidFill>
              <a:latin typeface="IBM Plex Sans"/>
              <a:ea typeface="IBM Plex Sans"/>
              <a:cs typeface="IBM Plex Sans"/>
              <a:sym typeface="IBM Plex Sans"/>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81004"/>
              </a:solidFill>
              <a:latin typeface="IBM Plex Sans"/>
              <a:ea typeface="IBM Plex Sans"/>
              <a:cs typeface="IBM Plex Sans"/>
              <a:sym typeface="IBM Plex Sans"/>
            </a:endParaRPr>
          </a:p>
        </p:txBody>
      </p:sp>
      <p:sp>
        <p:nvSpPr>
          <p:cNvPr id="132" name="Google Shape;132;g23a11f75f95_0_287"/>
          <p:cNvSpPr txBox="1"/>
          <p:nvPr/>
        </p:nvSpPr>
        <p:spPr>
          <a:xfrm>
            <a:off x="5812600" y="1861300"/>
            <a:ext cx="2173200" cy="440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rgbClr val="081004"/>
                </a:solidFill>
                <a:latin typeface="IBM Plex Sans Medium"/>
                <a:ea typeface="IBM Plex Sans Medium"/>
                <a:cs typeface="IBM Plex Sans Medium"/>
                <a:sym typeface="IBM Plex Sans Medium"/>
              </a:rPr>
              <a:t>EXCELLENT</a:t>
            </a:r>
            <a:endParaRPr b="0" i="0" sz="2000" u="none" cap="none" strike="noStrike">
              <a:solidFill>
                <a:srgbClr val="081004"/>
              </a:solidFill>
              <a:latin typeface="IBM Plex Sans Medium"/>
              <a:ea typeface="IBM Plex Sans Medium"/>
              <a:cs typeface="IBM Plex Sans Medium"/>
              <a:sym typeface="IBM Plex Sans Medium"/>
            </a:endParaRPr>
          </a:p>
        </p:txBody>
      </p:sp>
      <p:sp>
        <p:nvSpPr>
          <p:cNvPr id="133" name="Google Shape;133;g23a11f75f95_0_287"/>
          <p:cNvSpPr txBox="1"/>
          <p:nvPr/>
        </p:nvSpPr>
        <p:spPr>
          <a:xfrm>
            <a:off x="4316988" y="2215638"/>
            <a:ext cx="1034700" cy="406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rgbClr val="081004"/>
                </a:solidFill>
                <a:latin typeface="IBM Plex Sans"/>
                <a:ea typeface="IBM Plex Sans"/>
                <a:cs typeface="IBM Plex Sans"/>
                <a:sym typeface="IBM Plex Sans"/>
              </a:rPr>
              <a:t>91.5%</a:t>
            </a:r>
            <a:endParaRPr b="0" i="0" sz="2000" u="none" cap="none" strike="noStrike">
              <a:solidFill>
                <a:srgbClr val="081004"/>
              </a:solidFill>
              <a:latin typeface="IBM Plex Sans"/>
              <a:ea typeface="IBM Plex Sans"/>
              <a:cs typeface="IBM Plex Sans"/>
              <a:sym typeface="IBM Plex Sans"/>
            </a:endParaRPr>
          </a:p>
        </p:txBody>
      </p:sp>
      <p:sp>
        <p:nvSpPr>
          <p:cNvPr id="134" name="Google Shape;134;g23a11f75f95_0_287"/>
          <p:cNvSpPr txBox="1"/>
          <p:nvPr/>
        </p:nvSpPr>
        <p:spPr>
          <a:xfrm>
            <a:off x="4324050" y="1270275"/>
            <a:ext cx="4183800" cy="44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IBM Plex Sans Medium"/>
                <a:ea typeface="IBM Plex Sans Medium"/>
                <a:cs typeface="IBM Plex Sans Medium"/>
                <a:sym typeface="IBM Plex Sans Medium"/>
              </a:rPr>
              <a:t>            Usability Score</a:t>
            </a:r>
            <a:endParaRPr b="0" i="0" sz="2000" u="none" cap="none" strike="noStrike">
              <a:solidFill>
                <a:schemeClr val="dk1"/>
              </a:solidFill>
              <a:latin typeface="IBM Plex Sans Medium"/>
              <a:ea typeface="IBM Plex Sans Medium"/>
              <a:cs typeface="IBM Plex Sans Medium"/>
              <a:sym typeface="IBM Plex Sans Medium"/>
            </a:endParaRPr>
          </a:p>
        </p:txBody>
      </p:sp>
      <p:pic>
        <p:nvPicPr>
          <p:cNvPr id="135" name="Google Shape;135;g23a11f75f95_0_287" title="Gráfico"/>
          <p:cNvPicPr preferRelativeResize="0"/>
          <p:nvPr/>
        </p:nvPicPr>
        <p:blipFill rotWithShape="1">
          <a:blip r:embed="rId3">
            <a:alphaModFix/>
          </a:blip>
          <a:srcRect b="0" l="0" r="0" t="0"/>
          <a:stretch/>
        </p:blipFill>
        <p:spPr>
          <a:xfrm>
            <a:off x="256032" y="1991725"/>
            <a:ext cx="3354550" cy="2047450"/>
          </a:xfrm>
          <a:prstGeom prst="rect">
            <a:avLst/>
          </a:prstGeom>
          <a:noFill/>
          <a:ln>
            <a:noFill/>
          </a:ln>
        </p:spPr>
      </p:pic>
      <p:sp>
        <p:nvSpPr>
          <p:cNvPr id="136" name="Google Shape;136;g23a11f75f95_0_287"/>
          <p:cNvSpPr/>
          <p:nvPr/>
        </p:nvSpPr>
        <p:spPr>
          <a:xfrm>
            <a:off x="4316988" y="1869475"/>
            <a:ext cx="1034700" cy="1034700"/>
          </a:xfrm>
          <a:prstGeom prst="arc">
            <a:avLst>
              <a:gd fmla="val 16200000" name="adj1"/>
              <a:gd fmla="val 14250793" name="adj2"/>
            </a:avLst>
          </a:prstGeom>
          <a:noFill/>
          <a:ln cap="flat" cmpd="sng" w="114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23a11f75f95_0_287"/>
          <p:cNvSpPr/>
          <p:nvPr/>
        </p:nvSpPr>
        <p:spPr>
          <a:xfrm>
            <a:off x="4316988" y="1889237"/>
            <a:ext cx="1034700" cy="1034700"/>
          </a:xfrm>
          <a:prstGeom prst="ellipse">
            <a:avLst/>
          </a:prstGeom>
          <a:noFill/>
          <a:ln cap="flat" cmpd="sng" w="9525">
            <a:solidFill>
              <a:srgbClr val="08100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